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9" r:id="rId6"/>
    <p:sldId id="283" r:id="rId7"/>
    <p:sldId id="260" r:id="rId8"/>
    <p:sldId id="262" r:id="rId9"/>
    <p:sldId id="264" r:id="rId10"/>
    <p:sldId id="263" r:id="rId11"/>
    <p:sldId id="285" r:id="rId12"/>
    <p:sldId id="261" r:id="rId13"/>
    <p:sldId id="287" r:id="rId14"/>
    <p:sldId id="257" r:id="rId15"/>
    <p:sldId id="288" r:id="rId16"/>
    <p:sldId id="305" r:id="rId17"/>
    <p:sldId id="291" r:id="rId18"/>
    <p:sldId id="292" r:id="rId19"/>
    <p:sldId id="293" r:id="rId20"/>
    <p:sldId id="294" r:id="rId21"/>
    <p:sldId id="306" r:id="rId22"/>
    <p:sldId id="297" r:id="rId23"/>
    <p:sldId id="298" r:id="rId24"/>
    <p:sldId id="299" r:id="rId25"/>
    <p:sldId id="307" r:id="rId26"/>
    <p:sldId id="302" r:id="rId27"/>
    <p:sldId id="303" r:id="rId28"/>
    <p:sldId id="304" r:id="rId29"/>
    <p:sldId id="281" r:id="rId30"/>
    <p:sldId id="28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49" autoAdjust="0"/>
    <p:restoredTop sz="94660"/>
  </p:normalViewPr>
  <p:slideViewPr>
    <p:cSldViewPr snapToGrid="0">
      <p:cViewPr varScale="1">
        <p:scale>
          <a:sx n="197" d="100"/>
          <a:sy n="197" d="100"/>
        </p:scale>
        <p:origin x="20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46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5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67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05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10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6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58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99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9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3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2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2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42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01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0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9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74BDDD-E77C-4F65-80AE-A2B49D0566BE}" type="datetimeFigureOut">
              <a:rPr lang="en-US" smtClean="0"/>
              <a:t>4/17/22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43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Video 19" descr="A group of toothbrushes in a display case&#10;&#10;Description automatically generated with low confidence">
            <a:extLst>
              <a:ext uri="{FF2B5EF4-FFF2-40B4-BE49-F238E27FC236}">
                <a16:creationId xmlns:a16="http://schemas.microsoft.com/office/drawing/2014/main" id="{F0D1D4F2-85D1-6851-157E-28AC91EF6A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20000" contrast="-20000"/>
          </a:blip>
          <a:srcRect l="-2" t="101" r="3" b="18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</a:rPr>
              <a:t>CEIS106</a:t>
            </a:r>
            <a:br>
              <a:rPr lang="en-US" sz="6600" b="1" dirty="0">
                <a:solidFill>
                  <a:srgbClr val="FFFFFF"/>
                </a:solidFill>
              </a:rPr>
            </a:br>
            <a:r>
              <a:rPr lang="en-US" sz="6600" b="1" dirty="0">
                <a:solidFill>
                  <a:srgbClr val="FFFFFF"/>
                </a:solidFill>
              </a:rPr>
              <a:t>Operating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By: Vouthanack Sovann</a:t>
            </a:r>
          </a:p>
        </p:txBody>
      </p:sp>
    </p:spTree>
    <p:extLst>
      <p:ext uri="{BB962C8B-B14F-4D97-AF65-F5344CB8AC3E}">
        <p14:creationId xmlns:p14="http://schemas.microsoft.com/office/powerpoint/2010/main" val="7375255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285" y="2262885"/>
            <a:ext cx="3196342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Change script file permissions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7BEEBC6-02BC-EC4D-8B82-D36D4DD62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523209"/>
            <a:ext cx="7225748" cy="381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69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83" y="207988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Set the PATH variable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932007A-2E2E-6F48-9CC3-58A2D081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098696"/>
            <a:ext cx="7225748" cy="466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18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15" y="1892832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Make the PATH variable permanent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F7AEEE0-1C4D-D345-ACCF-75A704B50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" b="-2"/>
          <a:stretch/>
        </p:blipFill>
        <p:spPr>
          <a:xfrm>
            <a:off x="4502428" y="748253"/>
            <a:ext cx="7225748" cy="536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23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8795" y="2643698"/>
            <a:ext cx="5694208" cy="1296368"/>
          </a:xfrm>
        </p:spPr>
        <p:txBody>
          <a:bodyPr anchor="b">
            <a:noAutofit/>
          </a:bodyPr>
          <a:lstStyle/>
          <a:p>
            <a:r>
              <a:rPr lang="en-US" sz="5400" dirty="0"/>
              <a:t>User and Group Management</a:t>
            </a:r>
          </a:p>
        </p:txBody>
      </p:sp>
    </p:spTree>
    <p:extLst>
      <p:ext uri="{BB962C8B-B14F-4D97-AF65-F5344CB8AC3E}">
        <p14:creationId xmlns:p14="http://schemas.microsoft.com/office/powerpoint/2010/main" val="3769043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F0C1480-9B3F-634A-A35B-82515AFA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77" y="1521597"/>
            <a:ext cx="3103808" cy="44218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kern="1200" dirty="0">
                <a:latin typeface="+mj-lt"/>
                <a:ea typeface="+mj-ea"/>
                <a:cs typeface="+mj-cs"/>
              </a:rPr>
              <a:t>Add users and groups in CLI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86F8A18-3E30-2F4C-9366-DF8C7B14D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88929" y="962167"/>
            <a:ext cx="6858113" cy="47431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/>
              <a:t>1. What does the </a:t>
            </a:r>
            <a:r>
              <a:rPr lang="en-US" sz="1700" i="1" dirty="0"/>
              <a:t>–m</a:t>
            </a:r>
            <a:r>
              <a:rPr lang="en-US" sz="1700" dirty="0"/>
              <a:t> option in the </a:t>
            </a:r>
            <a:r>
              <a:rPr lang="en-US" sz="1700" dirty="0" err="1"/>
              <a:t>useradd</a:t>
            </a:r>
            <a:r>
              <a:rPr lang="en-US" sz="1700" dirty="0"/>
              <a:t> command do?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Creates a home directory for the newly created user.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r>
              <a:rPr lang="en-US" sz="1700" dirty="0"/>
              <a:t>2. What does the </a:t>
            </a:r>
            <a:r>
              <a:rPr lang="en-US" sz="1700" i="1" dirty="0"/>
              <a:t>-3</a:t>
            </a:r>
            <a:r>
              <a:rPr lang="en-US" sz="1700" dirty="0"/>
              <a:t> option in the tail command do?</a:t>
            </a:r>
          </a:p>
          <a:p>
            <a:r>
              <a:rPr lang="en-US" sz="2000" dirty="0">
                <a:solidFill>
                  <a:srgbClr val="FF0000"/>
                </a:solidFill>
              </a:rPr>
              <a:t>It displays the last three lines of the file.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r>
              <a:rPr lang="en-US" sz="1700" dirty="0"/>
              <a:t>3. Which line of the </a:t>
            </a:r>
            <a:r>
              <a:rPr lang="en-US" sz="1700" i="1" dirty="0"/>
              <a:t>/</a:t>
            </a:r>
            <a:r>
              <a:rPr lang="en-US" sz="1700" i="1" dirty="0" err="1"/>
              <a:t>etc</a:t>
            </a:r>
            <a:r>
              <a:rPr lang="en-US" sz="1700" i="1" dirty="0"/>
              <a:t>/group </a:t>
            </a:r>
            <a:r>
              <a:rPr lang="en-US" sz="1700" dirty="0"/>
              <a:t>file lists members of the “students” group? </a:t>
            </a:r>
            <a:endParaRPr lang="en-US" sz="2000" dirty="0"/>
          </a:p>
          <a:p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86059-3DBF-164B-9DEF-405FE2F5A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741" y="3732535"/>
            <a:ext cx="3700409" cy="7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12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1950795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Test user and group settings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F4B5D-A363-D24D-BE9C-AC8A58872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39" y="1156061"/>
            <a:ext cx="7831952" cy="417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68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92" y="2594765"/>
            <a:ext cx="3779877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Add users in GUI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70FC3-CBEE-8D42-B66B-7F80F1161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348" y="1216025"/>
            <a:ext cx="7865404" cy="44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84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30" y="2363880"/>
            <a:ext cx="3201366" cy="14723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Remove users and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E876E5-A23C-48F5-8435-C2EC6CA13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502" y="2363880"/>
            <a:ext cx="3615776" cy="214211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6D10F4A-EF48-44E4-9E79-740983EE7B9D}"/>
              </a:ext>
            </a:extLst>
          </p:cNvPr>
          <p:cNvSpPr txBox="1">
            <a:spLocks/>
          </p:cNvSpPr>
          <p:nvPr/>
        </p:nvSpPr>
        <p:spPr>
          <a:xfrm>
            <a:off x="6313007" y="3375732"/>
            <a:ext cx="4354455" cy="2575557"/>
          </a:xfrm>
          <a:prstGeom prst="rect">
            <a:avLst/>
          </a:prstGeom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DEEA3-B9AF-274A-AA70-30EE5936D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50" y="1855657"/>
            <a:ext cx="2858066" cy="3197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E5DD71-EC11-8C41-BCD7-19EB9D3A4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170" y="1855657"/>
            <a:ext cx="3304759" cy="319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2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6511" y="2328379"/>
            <a:ext cx="8295807" cy="1296368"/>
          </a:xfrm>
        </p:spPr>
        <p:txBody>
          <a:bodyPr anchor="b">
            <a:noAutofit/>
          </a:bodyPr>
          <a:lstStyle/>
          <a:p>
            <a:r>
              <a:rPr lang="en-US" sz="5400" dirty="0"/>
              <a:t>Network Configuration</a:t>
            </a:r>
          </a:p>
        </p:txBody>
      </p:sp>
    </p:spTree>
    <p:extLst>
      <p:ext uri="{BB962C8B-B14F-4D97-AF65-F5344CB8AC3E}">
        <p14:creationId xmlns:p14="http://schemas.microsoft.com/office/powerpoint/2010/main" val="473721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Discover host IP configurations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6765" y="2812887"/>
            <a:ext cx="9708995" cy="3567173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en-US" sz="1300" dirty="0"/>
              <a:t>1. What is the IP address of your Ubuntu machine?</a:t>
            </a:r>
          </a:p>
          <a:p>
            <a:r>
              <a:rPr lang="en-US" sz="1300" dirty="0">
                <a:solidFill>
                  <a:srgbClr val="FF0000"/>
                </a:solidFill>
              </a:rPr>
              <a:t>192.168.1.104/24</a:t>
            </a:r>
            <a:endParaRPr lang="en-US" sz="1300" dirty="0"/>
          </a:p>
          <a:p>
            <a:endParaRPr lang="en-US" sz="1300" dirty="0"/>
          </a:p>
          <a:p>
            <a:r>
              <a:rPr lang="en-US" sz="1300" dirty="0"/>
              <a:t>2. What is the IP address of its default gateway?</a:t>
            </a:r>
          </a:p>
          <a:p>
            <a:r>
              <a:rPr lang="en-US" sz="1300" dirty="0">
                <a:solidFill>
                  <a:srgbClr val="FF0000"/>
                </a:solidFill>
              </a:rPr>
              <a:t>192.168.1.1</a:t>
            </a:r>
            <a:endParaRPr lang="en-US" sz="1300" dirty="0"/>
          </a:p>
          <a:p>
            <a:endParaRPr lang="en-US" sz="1300" dirty="0"/>
          </a:p>
          <a:p>
            <a:endParaRPr lang="en-US" sz="1300" dirty="0"/>
          </a:p>
          <a:p>
            <a:r>
              <a:rPr lang="en-US" sz="1300" dirty="0"/>
              <a:t>3. What is the IP address of its DHCP server?</a:t>
            </a:r>
          </a:p>
          <a:p>
            <a:r>
              <a:rPr lang="en-US" sz="1300" dirty="0">
                <a:solidFill>
                  <a:srgbClr val="FF0000"/>
                </a:solidFill>
              </a:rPr>
              <a:t>192.168.1.1</a:t>
            </a:r>
            <a:endParaRPr lang="en-US" sz="1300" dirty="0"/>
          </a:p>
          <a:p>
            <a:endParaRPr lang="en-US" sz="1300" dirty="0"/>
          </a:p>
          <a:p>
            <a:endParaRPr lang="en-US" sz="1300" dirty="0"/>
          </a:p>
          <a:p>
            <a:r>
              <a:rPr lang="en-US" sz="1300" dirty="0"/>
              <a:t>4. What is the IP address of its DNS server?</a:t>
            </a:r>
          </a:p>
          <a:p>
            <a:r>
              <a:rPr lang="en-US" sz="1300" dirty="0">
                <a:solidFill>
                  <a:srgbClr val="FF0000"/>
                </a:solidFill>
              </a:rPr>
              <a:t>192.168.1.1</a:t>
            </a:r>
            <a:endParaRPr lang="en-US" sz="1300" dirty="0"/>
          </a:p>
          <a:p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9D4493-CE69-4757-B37D-E2D6F2F806DF}"/>
              </a:ext>
            </a:extLst>
          </p:cNvPr>
          <p:cNvSpPr/>
          <p:nvPr/>
        </p:nvSpPr>
        <p:spPr>
          <a:xfrm>
            <a:off x="6222121" y="2160119"/>
            <a:ext cx="49448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a screenshot of the output in Step 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98F12-5860-E34B-AD9E-52CA2DF8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629" y="2630734"/>
            <a:ext cx="6659661" cy="225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21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Blue and orange gradient with arrows">
            <a:extLst>
              <a:ext uri="{FF2B5EF4-FFF2-40B4-BE49-F238E27FC236}">
                <a16:creationId xmlns:a16="http://schemas.microsoft.com/office/drawing/2014/main" id="{C990CFAD-5A08-044B-708E-B2E4821F8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625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7E22B-7BCB-4992-85CF-CCAF15D9C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677" y="56796"/>
            <a:ext cx="4583356" cy="1243810"/>
          </a:xfrm>
        </p:spPr>
        <p:txBody>
          <a:bodyPr>
            <a:normAutofit/>
          </a:bodyPr>
          <a:lstStyle/>
          <a:p>
            <a:pPr algn="r"/>
            <a:r>
              <a:rPr lang="en-US" sz="5400" dirty="0">
                <a:solidFill>
                  <a:srgbClr val="FFFFFF"/>
                </a:solidFill>
              </a:rPr>
              <a:t>Introduction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887247-F59A-A846-B5C1-A2D0718DF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732" y="1248535"/>
            <a:ext cx="10076536" cy="4087357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Fundamentals of Linux directory creation</a:t>
            </a:r>
          </a:p>
          <a:p>
            <a:r>
              <a:rPr lang="en-US" sz="3200" dirty="0">
                <a:solidFill>
                  <a:srgbClr val="FFFFFF"/>
                </a:solidFill>
              </a:rPr>
              <a:t>Fundamentals of access controls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Basic addition and removal of user groups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Network monitoring and performance basics</a:t>
            </a:r>
          </a:p>
        </p:txBody>
      </p:sp>
    </p:spTree>
    <p:extLst>
      <p:ext uri="{BB962C8B-B14F-4D97-AF65-F5344CB8AC3E}">
        <p14:creationId xmlns:p14="http://schemas.microsoft.com/office/powerpoint/2010/main" val="2666727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Manage network interfaces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599" y="1306367"/>
            <a:ext cx="9724031" cy="42452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 dirty="0"/>
              <a:t>1. Which DHCP message is shown in the output of the </a:t>
            </a:r>
            <a:r>
              <a:rPr lang="en-US" sz="1400" b="1" dirty="0" err="1"/>
              <a:t>sudo</a:t>
            </a:r>
            <a:r>
              <a:rPr lang="en-US" sz="1400" b="1" dirty="0"/>
              <a:t>  </a:t>
            </a:r>
            <a:r>
              <a:rPr lang="en-US" sz="1400" b="1" dirty="0" err="1"/>
              <a:t>dhclient</a:t>
            </a:r>
            <a:r>
              <a:rPr lang="en-US" sz="1400" b="1" dirty="0"/>
              <a:t>  –v  –r  eth0</a:t>
            </a:r>
            <a:r>
              <a:rPr lang="en-US" sz="1400" dirty="0"/>
              <a:t> command? [hint: the message name is in uppercase.]</a:t>
            </a:r>
          </a:p>
          <a:p>
            <a:endParaRPr lang="en-US" sz="1400" dirty="0"/>
          </a:p>
          <a:p>
            <a:r>
              <a:rPr lang="en-US" sz="1400" dirty="0"/>
              <a:t>2. Which four DHCP messages are shown in the output of the </a:t>
            </a:r>
            <a:r>
              <a:rPr lang="en-US" sz="1400" b="1" dirty="0" err="1"/>
              <a:t>sudo</a:t>
            </a:r>
            <a:r>
              <a:rPr lang="en-US" sz="1400" b="1" dirty="0"/>
              <a:t>  </a:t>
            </a:r>
            <a:r>
              <a:rPr lang="en-US" sz="1400" b="1" dirty="0" err="1"/>
              <a:t>dhclient</a:t>
            </a:r>
            <a:r>
              <a:rPr lang="en-US" sz="1400" b="1" dirty="0"/>
              <a:t>  –v  eth0 </a:t>
            </a:r>
            <a:r>
              <a:rPr lang="en-US" sz="1400" dirty="0"/>
              <a:t>command? [hint: the message names are in uppercase.]</a:t>
            </a:r>
          </a:p>
          <a:p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4421D-445B-E74E-B921-5B5CA3F1C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80" y="3567787"/>
            <a:ext cx="9461500" cy="92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CB4CF7-D8BB-C94B-A006-B36F33C3A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480" y="2672743"/>
            <a:ext cx="87376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0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36" y="1888320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Use network utilities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BA5B81-AE3F-1346-A494-04C302D6A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458" y="793750"/>
            <a:ext cx="85725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99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9518" y="2780816"/>
            <a:ext cx="9240552" cy="1296368"/>
          </a:xfrm>
        </p:spPr>
        <p:txBody>
          <a:bodyPr anchor="b">
            <a:noAutofit/>
          </a:bodyPr>
          <a:lstStyle/>
          <a:p>
            <a:pPr algn="l"/>
            <a:r>
              <a:rPr lang="en-US" sz="5400" dirty="0"/>
              <a:t>System Performance Monitoring</a:t>
            </a:r>
          </a:p>
        </p:txBody>
      </p:sp>
    </p:spTree>
    <p:extLst>
      <p:ext uri="{BB962C8B-B14F-4D97-AF65-F5344CB8AC3E}">
        <p14:creationId xmlns:p14="http://schemas.microsoft.com/office/powerpoint/2010/main" val="2635779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75" y="1533466"/>
            <a:ext cx="4230100" cy="14696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Monitor Linux processes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26620" y="649480"/>
            <a:ext cx="5640820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1. What is the default action of the </a:t>
            </a:r>
            <a:r>
              <a:rPr lang="en-US" sz="2000" i="1" dirty="0"/>
              <a:t>15 SIGTERM </a:t>
            </a:r>
            <a:r>
              <a:rPr lang="en-US" sz="2000" dirty="0"/>
              <a:t>kill signal?</a:t>
            </a:r>
          </a:p>
          <a:p>
            <a:r>
              <a:rPr lang="en-US" sz="2000" dirty="0">
                <a:solidFill>
                  <a:srgbClr val="FF0000"/>
                </a:solidFill>
              </a:rPr>
              <a:t>Kill the highlighted process</a:t>
            </a:r>
          </a:p>
          <a:p>
            <a:endParaRPr lang="en-US" sz="2000" dirty="0"/>
          </a:p>
          <a:p>
            <a:r>
              <a:rPr lang="en-US" sz="2000" dirty="0"/>
              <a:t>2. In the System Monitor window, click on </a:t>
            </a:r>
            <a:r>
              <a:rPr lang="en-US" sz="2000" i="1" dirty="0"/>
              <a:t>% CPU </a:t>
            </a:r>
            <a:r>
              <a:rPr lang="en-US" sz="2000" dirty="0"/>
              <a:t>to sort the processes by CPU load. Which process shows the highest percentage of CPU usage?</a:t>
            </a:r>
          </a:p>
          <a:p>
            <a:r>
              <a:rPr lang="en-US" sz="2000" dirty="0">
                <a:solidFill>
                  <a:srgbClr val="FF0000"/>
                </a:solidFill>
              </a:rPr>
              <a:t>gnome-shell</a:t>
            </a:r>
          </a:p>
          <a:p>
            <a:endParaRPr lang="en-US" sz="2000" dirty="0"/>
          </a:p>
          <a:p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5447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Monitor user activities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7253" y="649480"/>
            <a:ext cx="595573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dirty="0"/>
              <a:t>Issue the </a:t>
            </a:r>
            <a:r>
              <a:rPr lang="en-US" sz="1900" b="1" dirty="0" err="1"/>
              <a:t>sudo</a:t>
            </a:r>
            <a:r>
              <a:rPr lang="en-US" sz="1900" b="1" dirty="0"/>
              <a:t>  </a:t>
            </a:r>
            <a:r>
              <a:rPr lang="en-US" sz="1900" b="1" dirty="0" err="1"/>
              <a:t>accton</a:t>
            </a:r>
            <a:r>
              <a:rPr lang="en-US" sz="1900" b="1" dirty="0"/>
              <a:t>  on </a:t>
            </a:r>
            <a:r>
              <a:rPr lang="en-US" sz="1900" dirty="0"/>
              <a:t>command to turn on GNC accounting. Run the </a:t>
            </a:r>
            <a:r>
              <a:rPr lang="en-US" sz="1900" b="1" dirty="0" err="1"/>
              <a:t>sudo</a:t>
            </a:r>
            <a:r>
              <a:rPr lang="en-US" sz="1900" b="1" dirty="0"/>
              <a:t>  </a:t>
            </a:r>
            <a:r>
              <a:rPr lang="en-US" sz="1900" b="1" dirty="0" err="1"/>
              <a:t>updatedb</a:t>
            </a:r>
            <a:r>
              <a:rPr lang="en-US" sz="1900" b="1" dirty="0"/>
              <a:t> </a:t>
            </a:r>
            <a:r>
              <a:rPr lang="en-US" sz="1900" dirty="0"/>
              <a:t>command. Enter </a:t>
            </a:r>
            <a:r>
              <a:rPr lang="en-US" sz="1900" b="1" dirty="0" err="1"/>
              <a:t>lastcomm</a:t>
            </a:r>
            <a:r>
              <a:rPr lang="en-US" sz="1900" b="1" dirty="0"/>
              <a:t>  </a:t>
            </a:r>
            <a:r>
              <a:rPr lang="en-US" sz="1900" b="1" dirty="0" err="1"/>
              <a:t>updatedb</a:t>
            </a:r>
            <a:r>
              <a:rPr lang="en-US" sz="1900" dirty="0"/>
              <a:t> to check if the </a:t>
            </a:r>
            <a:r>
              <a:rPr lang="en-US" sz="1900" i="1" dirty="0" err="1"/>
              <a:t>updatedb</a:t>
            </a:r>
            <a:r>
              <a:rPr lang="en-US" sz="1900" dirty="0"/>
              <a:t> command was executed before. Remember to turn off GNC accounting (</a:t>
            </a:r>
            <a:r>
              <a:rPr lang="en-US" sz="1900" b="1" dirty="0" err="1"/>
              <a:t>sudo</a:t>
            </a:r>
            <a:r>
              <a:rPr lang="en-US" sz="1900" b="1" dirty="0"/>
              <a:t>  </a:t>
            </a:r>
            <a:r>
              <a:rPr lang="en-US" sz="1900" b="1" dirty="0" err="1"/>
              <a:t>accton</a:t>
            </a:r>
            <a:r>
              <a:rPr lang="en-US" sz="1900" b="1" dirty="0"/>
              <a:t>  off</a:t>
            </a:r>
            <a:r>
              <a:rPr lang="en-US" sz="1900" dirty="0"/>
              <a:t>) after answering the questions.</a:t>
            </a:r>
          </a:p>
          <a:p>
            <a:r>
              <a:rPr lang="en-US" sz="1900" dirty="0"/>
              <a:t>1. What flag value is displayed in the output?</a:t>
            </a:r>
          </a:p>
          <a:p>
            <a:r>
              <a:rPr lang="en-US" sz="1900" dirty="0">
                <a:solidFill>
                  <a:srgbClr val="FF0000"/>
                </a:solidFill>
              </a:rPr>
              <a:t>S --  means the command was executed by the root (superuser)</a:t>
            </a:r>
          </a:p>
          <a:p>
            <a:endParaRPr lang="en-US" sz="1900" dirty="0"/>
          </a:p>
          <a:p>
            <a:r>
              <a:rPr lang="en-US" sz="1900" dirty="0"/>
              <a:t>2. Why is the name of the user who ran the processes shown as root, not student?</a:t>
            </a:r>
          </a:p>
          <a:p>
            <a:r>
              <a:rPr lang="en-US" sz="1900" dirty="0">
                <a:solidFill>
                  <a:srgbClr val="FF0000"/>
                </a:solidFill>
              </a:rPr>
              <a:t>“</a:t>
            </a:r>
            <a:r>
              <a:rPr lang="en-US" sz="1900" dirty="0" err="1">
                <a:solidFill>
                  <a:srgbClr val="FF0000"/>
                </a:solidFill>
              </a:rPr>
              <a:t>sudo</a:t>
            </a:r>
            <a:r>
              <a:rPr lang="en-US" sz="1900" dirty="0">
                <a:solidFill>
                  <a:srgbClr val="FF0000"/>
                </a:solidFill>
              </a:rPr>
              <a:t>” is put in front of the command, meaning Superuser Do which allowed the root user to execute the command.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11473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C3B13B4-1651-1940-85BF-6558BAF00D74}"/>
              </a:ext>
            </a:extLst>
          </p:cNvPr>
          <p:cNvSpPr txBox="1">
            <a:spLocks/>
          </p:cNvSpPr>
          <p:nvPr/>
        </p:nvSpPr>
        <p:spPr>
          <a:xfrm>
            <a:off x="1314825" y="735106"/>
            <a:ext cx="3587375" cy="31828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MONITOR NETWORK BANDWIDTH USAGE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4EF59-570A-AD4A-8875-871D093BB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559" y="42739"/>
            <a:ext cx="6611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73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7E22B-7BCB-4992-85CF-CCAF15D9C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944" y="257993"/>
            <a:ext cx="9718111" cy="1576446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What I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887247-F59A-A846-B5C1-A2D0718DF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3163"/>
            <a:ext cx="10515600" cy="3658669"/>
          </a:xfrm>
        </p:spPr>
        <p:txBody>
          <a:bodyPr>
            <a:normAutofit/>
          </a:bodyPr>
          <a:lstStyle/>
          <a:p>
            <a:r>
              <a:rPr lang="en-US" sz="3600" dirty="0"/>
              <a:t>Linux Operating System principles.</a:t>
            </a:r>
          </a:p>
          <a:p>
            <a:r>
              <a:rPr lang="en-US" sz="3600" dirty="0"/>
              <a:t>Security and performance fundamentals</a:t>
            </a:r>
          </a:p>
          <a:p>
            <a:r>
              <a:rPr lang="en-US" sz="3600" dirty="0"/>
              <a:t>Root user capabilities</a:t>
            </a:r>
          </a:p>
          <a:p>
            <a:r>
              <a:rPr lang="en-US" sz="3600" dirty="0"/>
              <a:t>Network monitoring</a:t>
            </a:r>
          </a:p>
        </p:txBody>
      </p:sp>
    </p:spTree>
    <p:extLst>
      <p:ext uri="{BB962C8B-B14F-4D97-AF65-F5344CB8AC3E}">
        <p14:creationId xmlns:p14="http://schemas.microsoft.com/office/powerpoint/2010/main" val="1370436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7E22B-7BCB-4992-85CF-CCAF15D9C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944" y="87607"/>
            <a:ext cx="9718111" cy="1576446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887247-F59A-A846-B5C1-A2D0718DF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4053"/>
            <a:ext cx="10515600" cy="3428083"/>
          </a:xfrm>
        </p:spPr>
        <p:txBody>
          <a:bodyPr>
            <a:normAutofit/>
          </a:bodyPr>
          <a:lstStyle/>
          <a:p>
            <a:r>
              <a:rPr lang="en-US" sz="2800" dirty="0"/>
              <a:t>Linux is one of many types of operating systems suitable in a wide variety of business applications.</a:t>
            </a:r>
          </a:p>
          <a:p>
            <a:r>
              <a:rPr lang="en-US" sz="2800" dirty="0"/>
              <a:t>Linux’s free license concept gives developers the ability to focus on programming and networking, versus having to pay for licenses.</a:t>
            </a:r>
          </a:p>
          <a:p>
            <a:r>
              <a:rPr lang="en-US" sz="2800" dirty="0"/>
              <a:t>Linux is known to be more lightweight and faster as compared to implementing competitive and common operating systems.</a:t>
            </a:r>
          </a:p>
        </p:txBody>
      </p:sp>
    </p:spTree>
    <p:extLst>
      <p:ext uri="{BB962C8B-B14F-4D97-AF65-F5344CB8AC3E}">
        <p14:creationId xmlns:p14="http://schemas.microsoft.com/office/powerpoint/2010/main" val="1087633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2117" y="2259279"/>
            <a:ext cx="9078628" cy="860620"/>
          </a:xfrm>
        </p:spPr>
        <p:txBody>
          <a:bodyPr anchor="ctr">
            <a:normAutofit lnSpcReduction="10000"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Operating Systems</a:t>
            </a:r>
          </a:p>
        </p:txBody>
      </p:sp>
    </p:spTree>
    <p:extLst>
      <p:ext uri="{BB962C8B-B14F-4D97-AF65-F5344CB8AC3E}">
        <p14:creationId xmlns:p14="http://schemas.microsoft.com/office/powerpoint/2010/main" val="215814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Navigate the Linux filesystem tree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7850" y="540973"/>
            <a:ext cx="6057900" cy="6120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1. What is the </a:t>
            </a:r>
            <a:r>
              <a:rPr lang="en-US" b="1" i="1" dirty="0" err="1"/>
              <a:t>pwd</a:t>
            </a:r>
            <a:r>
              <a:rPr lang="en-US" b="1" dirty="0"/>
              <a:t> command an acronym for? What about the </a:t>
            </a:r>
            <a:r>
              <a:rPr lang="en-US" b="1" i="1" dirty="0"/>
              <a:t>cd</a:t>
            </a:r>
            <a:r>
              <a:rPr lang="en-US" b="1" dirty="0"/>
              <a:t> command?</a:t>
            </a:r>
          </a:p>
          <a:p>
            <a:r>
              <a:rPr lang="en-US" dirty="0" err="1">
                <a:solidFill>
                  <a:srgbClr val="FF0000"/>
                </a:solidFill>
              </a:rPr>
              <a:t>pwd</a:t>
            </a:r>
            <a:r>
              <a:rPr lang="en-US" dirty="0">
                <a:solidFill>
                  <a:srgbClr val="FF0000"/>
                </a:solidFill>
              </a:rPr>
              <a:t>: Print Working Directory </a:t>
            </a:r>
          </a:p>
          <a:p>
            <a:r>
              <a:rPr lang="en-US" dirty="0">
                <a:solidFill>
                  <a:srgbClr val="FF0000"/>
                </a:solidFill>
              </a:rPr>
              <a:t>cd: Change Directory</a:t>
            </a:r>
          </a:p>
          <a:p>
            <a:endParaRPr lang="en-US" dirty="0"/>
          </a:p>
          <a:p>
            <a:r>
              <a:rPr lang="en-US" b="1" dirty="0"/>
              <a:t>2. Explain the differences between a relative path and an absolute/full path in Linux.</a:t>
            </a:r>
          </a:p>
          <a:p>
            <a:r>
              <a:rPr lang="en-US" dirty="0">
                <a:solidFill>
                  <a:srgbClr val="FF0000"/>
                </a:solidFill>
              </a:rPr>
              <a:t>Relative Path - is defined as the path related to the present working directly(</a:t>
            </a:r>
            <a:r>
              <a:rPr lang="en-US" dirty="0" err="1">
                <a:solidFill>
                  <a:srgbClr val="FF0000"/>
                </a:solidFill>
              </a:rPr>
              <a:t>pwd</a:t>
            </a:r>
            <a:r>
              <a:rPr lang="en-US" dirty="0">
                <a:solidFill>
                  <a:srgbClr val="FF0000"/>
                </a:solidFill>
              </a:rPr>
              <a:t>). It starts at your current directory and </a:t>
            </a:r>
            <a:r>
              <a:rPr lang="en-US" b="1" dirty="0">
                <a:solidFill>
                  <a:srgbClr val="FF0000"/>
                </a:solidFill>
              </a:rPr>
              <a:t>never starts with a / 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Absolute Path - The Absolute path always starts from the root directory (/). For example, </a:t>
            </a:r>
            <a:r>
              <a:rPr lang="en-US" b="1" dirty="0">
                <a:solidFill>
                  <a:srgbClr val="FF0000"/>
                </a:solidFill>
              </a:rPr>
              <a:t>/home/</a:t>
            </a:r>
            <a:r>
              <a:rPr lang="en-US" b="1" dirty="0" err="1">
                <a:solidFill>
                  <a:srgbClr val="FF0000"/>
                </a:solidFill>
              </a:rPr>
              <a:t>abhishek</a:t>
            </a:r>
            <a:r>
              <a:rPr lang="en-US" b="1" dirty="0">
                <a:solidFill>
                  <a:srgbClr val="FF0000"/>
                </a:solidFill>
              </a:rPr>
              <a:t>/scripts/</a:t>
            </a:r>
            <a:r>
              <a:rPr lang="en-US" b="1" dirty="0" err="1">
                <a:solidFill>
                  <a:srgbClr val="FF0000"/>
                </a:solidFill>
              </a:rPr>
              <a:t>my_scripts.sh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300" dirty="0"/>
          </a:p>
          <a:p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232477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61D35BA-5DD6-6F48-8D16-546A5D81DC30}"/>
              </a:ext>
            </a:extLst>
          </p:cNvPr>
          <p:cNvSpPr txBox="1">
            <a:spLocks/>
          </p:cNvSpPr>
          <p:nvPr/>
        </p:nvSpPr>
        <p:spPr>
          <a:xfrm>
            <a:off x="1188426" y="1977687"/>
            <a:ext cx="3182940" cy="14719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4000" cap="all" dirty="0">
                <a:ln w="3175" cmpd="sng">
                  <a:noFill/>
                </a:ln>
                <a:solidFill>
                  <a:srgbClr val="FFFFFF"/>
                </a:solidFill>
              </a:rPr>
              <a:t>Create directories and files</a:t>
            </a:r>
          </a:p>
        </p:txBody>
      </p:sp>
      <p:pic>
        <p:nvPicPr>
          <p:cNvPr id="28" name="Picture Placeholder 3" descr="Text&#10;&#10;Description automatically generated">
            <a:extLst>
              <a:ext uri="{FF2B5EF4-FFF2-40B4-BE49-F238E27FC236}">
                <a16:creationId xmlns:a16="http://schemas.microsoft.com/office/drawing/2014/main" id="{FF1F3238-F63F-D945-8F42-0323B9199B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r="3977"/>
          <a:stretch>
            <a:fillRect/>
          </a:stretch>
        </p:blipFill>
        <p:spPr>
          <a:xfrm>
            <a:off x="4316423" y="894862"/>
            <a:ext cx="7651974" cy="52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49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08" y="1812502"/>
            <a:ext cx="4569893" cy="16164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spcAft>
                <a:spcPts val="12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Copy and remove directories and files</a:t>
            </a:r>
          </a:p>
        </p:txBody>
      </p:sp>
      <p:pic>
        <p:nvPicPr>
          <p:cNvPr id="4" name="Picture Placeholder 3" descr="Text&#10;&#10;Description automatically generated">
            <a:extLst>
              <a:ext uri="{FF2B5EF4-FFF2-40B4-BE49-F238E27FC236}">
                <a16:creationId xmlns:a16="http://schemas.microsoft.com/office/drawing/2014/main" id="{37C89199-808C-CB49-A023-8DF39CC978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r="782"/>
          <a:stretch>
            <a:fillRect/>
          </a:stretch>
        </p:blipFill>
        <p:spPr>
          <a:xfrm>
            <a:off x="5070141" y="1056244"/>
            <a:ext cx="6972085" cy="47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82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915" y="2187797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4000" dirty="0">
                <a:solidFill>
                  <a:srgbClr val="FFFFFF"/>
                </a:solidFill>
              </a:rPr>
              <a:t>Locate directories and files</a:t>
            </a:r>
          </a:p>
        </p:txBody>
      </p:sp>
      <p:pic>
        <p:nvPicPr>
          <p:cNvPr id="10" name="Picture 9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681CCE38-869A-7A4F-88E6-563D2C067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91" y="100526"/>
            <a:ext cx="6256646" cy="665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8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8096" y="2010327"/>
            <a:ext cx="8295807" cy="1296368"/>
          </a:xfrm>
        </p:spPr>
        <p:txBody>
          <a:bodyPr anchor="b">
            <a:no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Linux Shell Scripts</a:t>
            </a:r>
          </a:p>
        </p:txBody>
      </p:sp>
    </p:spTree>
    <p:extLst>
      <p:ext uri="{BB962C8B-B14F-4D97-AF65-F5344CB8AC3E}">
        <p14:creationId xmlns:p14="http://schemas.microsoft.com/office/powerpoint/2010/main" val="4259034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C2693BA-A7A5-0C4B-9013-6AC4878724DE}"/>
              </a:ext>
            </a:extLst>
          </p:cNvPr>
          <p:cNvSpPr txBox="1">
            <a:spLocks/>
          </p:cNvSpPr>
          <p:nvPr/>
        </p:nvSpPr>
        <p:spPr>
          <a:xfrm>
            <a:off x="1421653" y="1712360"/>
            <a:ext cx="9054243" cy="4699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the file permissions of the script?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rw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for the owner – read and write only access (no execute)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rw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for the group – read and write only access (no execute)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 – for everyone else – read only (no write, no execute)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What’s the name of the user-defined variable in the script?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Which redirection meta-character is used in the script? What does it do?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&gt;&gt; -- redirects the output file and appends to the file (single arrow, &gt; , will overwrite the file)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EE742E8-9272-DD45-A8A2-2856864B8920}"/>
              </a:ext>
            </a:extLst>
          </p:cNvPr>
          <p:cNvSpPr txBox="1">
            <a:spLocks/>
          </p:cNvSpPr>
          <p:nvPr/>
        </p:nvSpPr>
        <p:spPr>
          <a:xfrm>
            <a:off x="1607318" y="564557"/>
            <a:ext cx="8144414" cy="78594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CREATE A SHELL SCRIPT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DEC4C9B-9412-6D43-B20B-0BCB5A63A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35" y="2242382"/>
            <a:ext cx="48768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86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F883F57245246A7747A9329048B46" ma:contentTypeVersion="13" ma:contentTypeDescription="Create a new document." ma:contentTypeScope="" ma:versionID="405fbacda404f3661f41405c2d23432b">
  <xsd:schema xmlns:xsd="http://www.w3.org/2001/XMLSchema" xmlns:xs="http://www.w3.org/2001/XMLSchema" xmlns:p="http://schemas.microsoft.com/office/2006/metadata/properties" xmlns:ns2="b8820432-3450-4e09-b17f-565094e588be" xmlns:ns3="b7b956fb-0613-46b7-a92d-14c47de7bd00" targetNamespace="http://schemas.microsoft.com/office/2006/metadata/properties" ma:root="true" ma:fieldsID="6eb31255b3e73debb3c9a025dfec9584" ns2:_="" ns3:_="">
    <xsd:import namespace="b8820432-3450-4e09-b17f-565094e588be"/>
    <xsd:import namespace="b7b956fb-0613-46b7-a92d-14c47de7b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20432-3450-4e09-b17f-565094e588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Comments" ma:index="18" nillable="true" ma:displayName="Comments" ma:internalName="Comment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b956fb-0613-46b7-a92d-14c47de7bd0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b8820432-3450-4e09-b17f-565094e588be" xsi:nil="true"/>
  </documentManagement>
</p:properties>
</file>

<file path=customXml/itemProps1.xml><?xml version="1.0" encoding="utf-8"?>
<ds:datastoreItem xmlns:ds="http://schemas.openxmlformats.org/officeDocument/2006/customXml" ds:itemID="{1E50A56C-6408-495D-B136-465C7A3ED2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CA1992-992F-4046-AD35-76E070260A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820432-3450-4e09-b17f-565094e588be"/>
    <ds:schemaRef ds:uri="b7b956fb-0613-46b7-a92d-14c47de7bd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CFF4E1-BE83-4193-A644-9AFC44A97A03}">
  <ds:schemaRefs>
    <ds:schemaRef ds:uri="http://purl.org/dc/dcmitype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b8820432-3450-4e09-b17f-565094e588be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b7b956fb-0613-46b7-a92d-14c47de7bd0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{A54C848E-8C2C-F846-A54C-1EA5FD836C2F}tf10001058</Template>
  <TotalTime>870</TotalTime>
  <Words>759</Words>
  <Application>Microsoft Macintosh PowerPoint</Application>
  <PresentationFormat>Widescreen</PresentationFormat>
  <Paragraphs>101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Celestial</vt:lpstr>
      <vt:lpstr>CEIS106 Operating Systems</vt:lpstr>
      <vt:lpstr>Introduction</vt:lpstr>
      <vt:lpstr>PowerPoint Presentation</vt:lpstr>
      <vt:lpstr>Navigate the Linux filesystem tree</vt:lpstr>
      <vt:lpstr>PowerPoint Presentation</vt:lpstr>
      <vt:lpstr>Copy and remove directories and files</vt:lpstr>
      <vt:lpstr>Locate directories and files</vt:lpstr>
      <vt:lpstr>PowerPoint Presentation</vt:lpstr>
      <vt:lpstr>PowerPoint Presentation</vt:lpstr>
      <vt:lpstr>Change script file permissions</vt:lpstr>
      <vt:lpstr>Set the PATH variable</vt:lpstr>
      <vt:lpstr>Make the PATH variable permanent</vt:lpstr>
      <vt:lpstr>PowerPoint Presentation</vt:lpstr>
      <vt:lpstr>Add users and groups in CLI</vt:lpstr>
      <vt:lpstr>Test user and group settings</vt:lpstr>
      <vt:lpstr>Add users in GUI</vt:lpstr>
      <vt:lpstr>Remove users and groups</vt:lpstr>
      <vt:lpstr>PowerPoint Presentation</vt:lpstr>
      <vt:lpstr>Discover host IP configurations</vt:lpstr>
      <vt:lpstr>Manage network interfaces</vt:lpstr>
      <vt:lpstr>Use network utilities</vt:lpstr>
      <vt:lpstr>PowerPoint Presentation</vt:lpstr>
      <vt:lpstr>Monitor Linux processes</vt:lpstr>
      <vt:lpstr>Monitor user activities</vt:lpstr>
      <vt:lpstr>PowerPoint Presentation</vt:lpstr>
      <vt:lpstr>What I Learned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Module 1</dc:title>
  <dc:creator>William Sullivan</dc:creator>
  <cp:lastModifiedBy>Sovann, Vouthanack</cp:lastModifiedBy>
  <cp:revision>45</cp:revision>
  <dcterms:created xsi:type="dcterms:W3CDTF">2018-12-20T22:43:36Z</dcterms:created>
  <dcterms:modified xsi:type="dcterms:W3CDTF">2022-04-18T02:42:20Z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0x0101006B0F883F57245246A7747A9329048B46</vt:lpwstr>
  </property>
</Properties>
</file>