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81" r:id="rId7"/>
    <p:sldId id="282" r:id="rId8"/>
    <p:sldId id="283" r:id="rId9"/>
    <p:sldId id="284" r:id="rId10"/>
    <p:sldId id="257" r:id="rId11"/>
    <p:sldId id="258" r:id="rId12"/>
    <p:sldId id="285" r:id="rId13"/>
    <p:sldId id="262" r:id="rId14"/>
    <p:sldId id="264" r:id="rId15"/>
    <p:sldId id="286" r:id="rId16"/>
    <p:sldId id="267" r:id="rId17"/>
    <p:sldId id="268" r:id="rId18"/>
    <p:sldId id="269" r:id="rId19"/>
    <p:sldId id="287" r:id="rId20"/>
    <p:sldId id="272" r:id="rId21"/>
    <p:sldId id="273" r:id="rId22"/>
    <p:sldId id="263" r:id="rId23"/>
    <p:sldId id="265" r:id="rId24"/>
    <p:sldId id="266" r:id="rId25"/>
    <p:sldId id="270" r:id="rId26"/>
    <p:sldId id="271" r:id="rId27"/>
    <p:sldId id="274" r:id="rId28"/>
    <p:sldId id="275" r:id="rId29"/>
    <p:sldId id="276" r:id="rId30"/>
    <p:sldId id="277" r:id="rId31"/>
    <p:sldId id="278" r:id="rId32"/>
    <p:sldId id="279"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8" autoAdjust="0"/>
    <p:restoredTop sz="94660"/>
  </p:normalViewPr>
  <p:slideViewPr>
    <p:cSldViewPr snapToGrid="0">
      <p:cViewPr>
        <p:scale>
          <a:sx n="107" d="100"/>
          <a:sy n="107" d="100"/>
        </p:scale>
        <p:origin x="464" y="3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vouthanacksovann\My%20Drive%20(vouthanack@gmail.com)\Devry\CEIS110\Project\CEIS110TemperatureHumidit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 and Humidity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formatdata!$A$1</c:f>
              <c:strCache>
                <c:ptCount val="1"/>
                <c:pt idx="0">
                  <c:v>Celsius</c:v>
                </c:pt>
              </c:strCache>
            </c:strRef>
          </c:tx>
          <c:spPr>
            <a:ln w="28575" cap="rnd">
              <a:solidFill>
                <a:schemeClr val="accent1"/>
              </a:solidFill>
              <a:round/>
            </a:ln>
            <a:effectLst/>
          </c:spPr>
          <c:marker>
            <c:symbol val="none"/>
          </c:marker>
          <c:val>
            <c:numRef>
              <c:f>formatdata!$A$2:$A$91</c:f>
              <c:numCache>
                <c:formatCode>General</c:formatCode>
                <c:ptCount val="90"/>
                <c:pt idx="0">
                  <c:v>-10</c:v>
                </c:pt>
                <c:pt idx="1">
                  <c:v>-8.3000000000000007</c:v>
                </c:pt>
                <c:pt idx="2">
                  <c:v>-7.8</c:v>
                </c:pt>
                <c:pt idx="3">
                  <c:v>-6.7</c:v>
                </c:pt>
                <c:pt idx="4">
                  <c:v>-7.2</c:v>
                </c:pt>
                <c:pt idx="5">
                  <c:v>-7.2</c:v>
                </c:pt>
                <c:pt idx="6">
                  <c:v>-7.8</c:v>
                </c:pt>
                <c:pt idx="7">
                  <c:v>-8.3000000000000007</c:v>
                </c:pt>
                <c:pt idx="8">
                  <c:v>-8.9</c:v>
                </c:pt>
                <c:pt idx="9">
                  <c:v>-9.4</c:v>
                </c:pt>
                <c:pt idx="10">
                  <c:v>-10.6</c:v>
                </c:pt>
                <c:pt idx="11">
                  <c:v>-10.6</c:v>
                </c:pt>
                <c:pt idx="12">
                  <c:v>-11.1</c:v>
                </c:pt>
                <c:pt idx="13">
                  <c:v>-11.7</c:v>
                </c:pt>
                <c:pt idx="14">
                  <c:v>-11.7</c:v>
                </c:pt>
                <c:pt idx="15">
                  <c:v>-12.2</c:v>
                </c:pt>
                <c:pt idx="16">
                  <c:v>-12.2</c:v>
                </c:pt>
                <c:pt idx="17">
                  <c:v>-12.2</c:v>
                </c:pt>
                <c:pt idx="18">
                  <c:v>-11.7</c:v>
                </c:pt>
                <c:pt idx="19">
                  <c:v>-11.7</c:v>
                </c:pt>
                <c:pt idx="20">
                  <c:v>-11.7</c:v>
                </c:pt>
                <c:pt idx="21">
                  <c:v>-10.6</c:v>
                </c:pt>
                <c:pt idx="22">
                  <c:v>-8.9</c:v>
                </c:pt>
                <c:pt idx="23">
                  <c:v>-7.2</c:v>
                </c:pt>
                <c:pt idx="24">
                  <c:v>-4.4000000000000004</c:v>
                </c:pt>
                <c:pt idx="25">
                  <c:v>-3.9</c:v>
                </c:pt>
                <c:pt idx="26">
                  <c:v>-3.9</c:v>
                </c:pt>
                <c:pt idx="27">
                  <c:v>-3.9</c:v>
                </c:pt>
                <c:pt idx="28">
                  <c:v>-2.8</c:v>
                </c:pt>
                <c:pt idx="29">
                  <c:v>0</c:v>
                </c:pt>
                <c:pt idx="30">
                  <c:v>0</c:v>
                </c:pt>
                <c:pt idx="31">
                  <c:v>-0.6</c:v>
                </c:pt>
                <c:pt idx="32">
                  <c:v>-0.6</c:v>
                </c:pt>
                <c:pt idx="33">
                  <c:v>-0.6</c:v>
                </c:pt>
                <c:pt idx="34">
                  <c:v>-0.6</c:v>
                </c:pt>
                <c:pt idx="35">
                  <c:v>0</c:v>
                </c:pt>
                <c:pt idx="36">
                  <c:v>0</c:v>
                </c:pt>
                <c:pt idx="37">
                  <c:v>0.6</c:v>
                </c:pt>
                <c:pt idx="38">
                  <c:v>1.1000000000000001</c:v>
                </c:pt>
                <c:pt idx="39">
                  <c:v>1.7</c:v>
                </c:pt>
                <c:pt idx="40">
                  <c:v>2.8</c:v>
                </c:pt>
                <c:pt idx="41">
                  <c:v>3.3</c:v>
                </c:pt>
                <c:pt idx="42">
                  <c:v>3.9</c:v>
                </c:pt>
                <c:pt idx="43">
                  <c:v>4</c:v>
                </c:pt>
                <c:pt idx="44">
                  <c:v>3.9</c:v>
                </c:pt>
                <c:pt idx="45">
                  <c:v>3.9</c:v>
                </c:pt>
                <c:pt idx="46">
                  <c:v>3.9</c:v>
                </c:pt>
                <c:pt idx="47">
                  <c:v>3.9</c:v>
                </c:pt>
                <c:pt idx="48">
                  <c:v>3.9</c:v>
                </c:pt>
                <c:pt idx="49">
                  <c:v>3.9</c:v>
                </c:pt>
                <c:pt idx="50">
                  <c:v>4.4000000000000004</c:v>
                </c:pt>
                <c:pt idx="51">
                  <c:v>4.4000000000000004</c:v>
                </c:pt>
                <c:pt idx="52">
                  <c:v>3.9</c:v>
                </c:pt>
                <c:pt idx="53">
                  <c:v>4.4000000000000004</c:v>
                </c:pt>
                <c:pt idx="54">
                  <c:v>4.4000000000000004</c:v>
                </c:pt>
                <c:pt idx="55">
                  <c:v>4.4000000000000004</c:v>
                </c:pt>
                <c:pt idx="56">
                  <c:v>4.4000000000000004</c:v>
                </c:pt>
                <c:pt idx="57">
                  <c:v>5</c:v>
                </c:pt>
                <c:pt idx="58">
                  <c:v>5.6</c:v>
                </c:pt>
                <c:pt idx="59">
                  <c:v>5.6</c:v>
                </c:pt>
                <c:pt idx="60">
                  <c:v>5.6</c:v>
                </c:pt>
                <c:pt idx="61">
                  <c:v>5</c:v>
                </c:pt>
                <c:pt idx="62">
                  <c:v>3.9</c:v>
                </c:pt>
                <c:pt idx="63">
                  <c:v>3.3</c:v>
                </c:pt>
                <c:pt idx="64">
                  <c:v>3.3</c:v>
                </c:pt>
                <c:pt idx="65">
                  <c:v>2.8</c:v>
                </c:pt>
                <c:pt idx="66">
                  <c:v>2.2000000000000002</c:v>
                </c:pt>
                <c:pt idx="67">
                  <c:v>2.8</c:v>
                </c:pt>
                <c:pt idx="68">
                  <c:v>2.8</c:v>
                </c:pt>
                <c:pt idx="69">
                  <c:v>2.2000000000000002</c:v>
                </c:pt>
                <c:pt idx="70">
                  <c:v>1.7</c:v>
                </c:pt>
                <c:pt idx="71">
                  <c:v>2.2000000000000002</c:v>
                </c:pt>
                <c:pt idx="72">
                  <c:v>2.2000000000000002</c:v>
                </c:pt>
                <c:pt idx="73">
                  <c:v>1.7</c:v>
                </c:pt>
                <c:pt idx="74">
                  <c:v>1.7</c:v>
                </c:pt>
                <c:pt idx="75">
                  <c:v>1.1000000000000001</c:v>
                </c:pt>
                <c:pt idx="76">
                  <c:v>1.1000000000000001</c:v>
                </c:pt>
                <c:pt idx="77">
                  <c:v>1.1000000000000001</c:v>
                </c:pt>
                <c:pt idx="78">
                  <c:v>0.6</c:v>
                </c:pt>
                <c:pt idx="79">
                  <c:v>-0.6</c:v>
                </c:pt>
                <c:pt idx="80">
                  <c:v>-1.1000000000000001</c:v>
                </c:pt>
                <c:pt idx="81">
                  <c:v>-0.6</c:v>
                </c:pt>
                <c:pt idx="82">
                  <c:v>-0.6</c:v>
                </c:pt>
                <c:pt idx="83">
                  <c:v>-1.1000000000000001</c:v>
                </c:pt>
                <c:pt idx="84">
                  <c:v>0.6</c:v>
                </c:pt>
                <c:pt idx="85">
                  <c:v>1.7</c:v>
                </c:pt>
                <c:pt idx="86">
                  <c:v>1.7</c:v>
                </c:pt>
                <c:pt idx="87">
                  <c:v>2.2000000000000002</c:v>
                </c:pt>
                <c:pt idx="88">
                  <c:v>2.2000000000000002</c:v>
                </c:pt>
                <c:pt idx="89">
                  <c:v>2.2000000000000002</c:v>
                </c:pt>
              </c:numCache>
            </c:numRef>
          </c:val>
          <c:smooth val="0"/>
          <c:extLst>
            <c:ext xmlns:c16="http://schemas.microsoft.com/office/drawing/2014/chart" uri="{C3380CC4-5D6E-409C-BE32-E72D297353CC}">
              <c16:uniqueId val="{00000000-ADDC-0B49-822E-20323F585C9C}"/>
            </c:ext>
          </c:extLst>
        </c:ser>
        <c:ser>
          <c:idx val="1"/>
          <c:order val="1"/>
          <c:tx>
            <c:strRef>
              <c:f>formatdata!$B$1</c:f>
              <c:strCache>
                <c:ptCount val="1"/>
                <c:pt idx="0">
                  <c:v>Fahrenheit</c:v>
                </c:pt>
              </c:strCache>
            </c:strRef>
          </c:tx>
          <c:spPr>
            <a:ln w="28575" cap="rnd">
              <a:solidFill>
                <a:schemeClr val="accent2"/>
              </a:solidFill>
              <a:round/>
            </a:ln>
            <a:effectLst/>
          </c:spPr>
          <c:marker>
            <c:symbol val="none"/>
          </c:marker>
          <c:val>
            <c:numRef>
              <c:f>formatdata!$B$2:$B$91</c:f>
              <c:numCache>
                <c:formatCode>General</c:formatCode>
                <c:ptCount val="90"/>
                <c:pt idx="0">
                  <c:v>14</c:v>
                </c:pt>
                <c:pt idx="1">
                  <c:v>17.059999999999999</c:v>
                </c:pt>
                <c:pt idx="2">
                  <c:v>17.96</c:v>
                </c:pt>
                <c:pt idx="3">
                  <c:v>19.939999999999898</c:v>
                </c:pt>
                <c:pt idx="4">
                  <c:v>19.04</c:v>
                </c:pt>
                <c:pt idx="5">
                  <c:v>19.04</c:v>
                </c:pt>
                <c:pt idx="6">
                  <c:v>17.96</c:v>
                </c:pt>
                <c:pt idx="7">
                  <c:v>17.059999999999999</c:v>
                </c:pt>
                <c:pt idx="8">
                  <c:v>15.979999999999899</c:v>
                </c:pt>
                <c:pt idx="9">
                  <c:v>15.079999999999901</c:v>
                </c:pt>
                <c:pt idx="10">
                  <c:v>12.92</c:v>
                </c:pt>
                <c:pt idx="11">
                  <c:v>12.92</c:v>
                </c:pt>
                <c:pt idx="12">
                  <c:v>12.02</c:v>
                </c:pt>
                <c:pt idx="13">
                  <c:v>10.94</c:v>
                </c:pt>
                <c:pt idx="14">
                  <c:v>10.94</c:v>
                </c:pt>
                <c:pt idx="15">
                  <c:v>10.039999999999999</c:v>
                </c:pt>
                <c:pt idx="16">
                  <c:v>10.039999999999999</c:v>
                </c:pt>
                <c:pt idx="17">
                  <c:v>10.039999999999999</c:v>
                </c:pt>
                <c:pt idx="18">
                  <c:v>10.94</c:v>
                </c:pt>
                <c:pt idx="19">
                  <c:v>10.94</c:v>
                </c:pt>
                <c:pt idx="20">
                  <c:v>10.94</c:v>
                </c:pt>
                <c:pt idx="21">
                  <c:v>12.92</c:v>
                </c:pt>
                <c:pt idx="22">
                  <c:v>15.979999999999899</c:v>
                </c:pt>
                <c:pt idx="23">
                  <c:v>19.04</c:v>
                </c:pt>
                <c:pt idx="24">
                  <c:v>24.08</c:v>
                </c:pt>
                <c:pt idx="25">
                  <c:v>24.98</c:v>
                </c:pt>
                <c:pt idx="26">
                  <c:v>24.98</c:v>
                </c:pt>
                <c:pt idx="27">
                  <c:v>24.98</c:v>
                </c:pt>
                <c:pt idx="28">
                  <c:v>26.96</c:v>
                </c:pt>
                <c:pt idx="29">
                  <c:v>32</c:v>
                </c:pt>
                <c:pt idx="30">
                  <c:v>32</c:v>
                </c:pt>
                <c:pt idx="31">
                  <c:v>30.92</c:v>
                </c:pt>
                <c:pt idx="32">
                  <c:v>30.92</c:v>
                </c:pt>
                <c:pt idx="33">
                  <c:v>30.92</c:v>
                </c:pt>
                <c:pt idx="34">
                  <c:v>30.92</c:v>
                </c:pt>
                <c:pt idx="35">
                  <c:v>32</c:v>
                </c:pt>
                <c:pt idx="36">
                  <c:v>32</c:v>
                </c:pt>
                <c:pt idx="37">
                  <c:v>33.08</c:v>
                </c:pt>
                <c:pt idx="38">
                  <c:v>33.979999999999997</c:v>
                </c:pt>
                <c:pt idx="39">
                  <c:v>35.06</c:v>
                </c:pt>
                <c:pt idx="40">
                  <c:v>37.04</c:v>
                </c:pt>
                <c:pt idx="41">
                  <c:v>37.94</c:v>
                </c:pt>
                <c:pt idx="42">
                  <c:v>39.020000000000003</c:v>
                </c:pt>
                <c:pt idx="43">
                  <c:v>39.200000000000003</c:v>
                </c:pt>
                <c:pt idx="44">
                  <c:v>39.020000000000003</c:v>
                </c:pt>
                <c:pt idx="45">
                  <c:v>39.020000000000003</c:v>
                </c:pt>
                <c:pt idx="46">
                  <c:v>39.020000000000003</c:v>
                </c:pt>
                <c:pt idx="47">
                  <c:v>39.020000000000003</c:v>
                </c:pt>
                <c:pt idx="48">
                  <c:v>39.020000000000003</c:v>
                </c:pt>
                <c:pt idx="49">
                  <c:v>39.020000000000003</c:v>
                </c:pt>
                <c:pt idx="50">
                  <c:v>39.92</c:v>
                </c:pt>
                <c:pt idx="51">
                  <c:v>39.92</c:v>
                </c:pt>
                <c:pt idx="52">
                  <c:v>39.020000000000003</c:v>
                </c:pt>
                <c:pt idx="53">
                  <c:v>39.92</c:v>
                </c:pt>
                <c:pt idx="54">
                  <c:v>39.92</c:v>
                </c:pt>
                <c:pt idx="55">
                  <c:v>39.92</c:v>
                </c:pt>
                <c:pt idx="56">
                  <c:v>39.92</c:v>
                </c:pt>
                <c:pt idx="57">
                  <c:v>41</c:v>
                </c:pt>
                <c:pt idx="58">
                  <c:v>42.08</c:v>
                </c:pt>
                <c:pt idx="59">
                  <c:v>42.08</c:v>
                </c:pt>
                <c:pt idx="60">
                  <c:v>42.08</c:v>
                </c:pt>
                <c:pt idx="61">
                  <c:v>41</c:v>
                </c:pt>
                <c:pt idx="62">
                  <c:v>39.020000000000003</c:v>
                </c:pt>
                <c:pt idx="63">
                  <c:v>37.94</c:v>
                </c:pt>
                <c:pt idx="64">
                  <c:v>37.94</c:v>
                </c:pt>
                <c:pt idx="65">
                  <c:v>37.04</c:v>
                </c:pt>
                <c:pt idx="66">
                  <c:v>35.96</c:v>
                </c:pt>
                <c:pt idx="67">
                  <c:v>37.04</c:v>
                </c:pt>
                <c:pt idx="68">
                  <c:v>37.04</c:v>
                </c:pt>
                <c:pt idx="69">
                  <c:v>35.96</c:v>
                </c:pt>
                <c:pt idx="70">
                  <c:v>35.06</c:v>
                </c:pt>
                <c:pt idx="71">
                  <c:v>35.96</c:v>
                </c:pt>
                <c:pt idx="72">
                  <c:v>35.96</c:v>
                </c:pt>
                <c:pt idx="73">
                  <c:v>35.06</c:v>
                </c:pt>
                <c:pt idx="74">
                  <c:v>35.06</c:v>
                </c:pt>
                <c:pt idx="75">
                  <c:v>33.979999999999997</c:v>
                </c:pt>
                <c:pt idx="76">
                  <c:v>33.979999999999997</c:v>
                </c:pt>
                <c:pt idx="77">
                  <c:v>33.979999999999997</c:v>
                </c:pt>
                <c:pt idx="78">
                  <c:v>33.08</c:v>
                </c:pt>
                <c:pt idx="79">
                  <c:v>30.92</c:v>
                </c:pt>
                <c:pt idx="80">
                  <c:v>30.02</c:v>
                </c:pt>
                <c:pt idx="81">
                  <c:v>30.92</c:v>
                </c:pt>
                <c:pt idx="82">
                  <c:v>30.92</c:v>
                </c:pt>
                <c:pt idx="83">
                  <c:v>30.02</c:v>
                </c:pt>
                <c:pt idx="84">
                  <c:v>33.08</c:v>
                </c:pt>
                <c:pt idx="85">
                  <c:v>35.06</c:v>
                </c:pt>
                <c:pt idx="86">
                  <c:v>35.06</c:v>
                </c:pt>
                <c:pt idx="87">
                  <c:v>35.96</c:v>
                </c:pt>
                <c:pt idx="88">
                  <c:v>35.96</c:v>
                </c:pt>
                <c:pt idx="89">
                  <c:v>35.96</c:v>
                </c:pt>
              </c:numCache>
            </c:numRef>
          </c:val>
          <c:smooth val="0"/>
          <c:extLst>
            <c:ext xmlns:c16="http://schemas.microsoft.com/office/drawing/2014/chart" uri="{C3380CC4-5D6E-409C-BE32-E72D297353CC}">
              <c16:uniqueId val="{00000001-ADDC-0B49-822E-20323F585C9C}"/>
            </c:ext>
          </c:extLst>
        </c:ser>
        <c:ser>
          <c:idx val="2"/>
          <c:order val="2"/>
          <c:tx>
            <c:strRef>
              <c:f>formatdata!$C$1</c:f>
              <c:strCache>
                <c:ptCount val="1"/>
                <c:pt idx="0">
                  <c:v>Humidity</c:v>
                </c:pt>
              </c:strCache>
            </c:strRef>
          </c:tx>
          <c:spPr>
            <a:ln w="28575" cap="rnd">
              <a:solidFill>
                <a:schemeClr val="accent3"/>
              </a:solidFill>
              <a:round/>
            </a:ln>
            <a:effectLst/>
          </c:spPr>
          <c:marker>
            <c:symbol val="none"/>
          </c:marker>
          <c:val>
            <c:numRef>
              <c:f>formatdata!$C$2:$C$91</c:f>
              <c:numCache>
                <c:formatCode>General</c:formatCode>
                <c:ptCount val="90"/>
                <c:pt idx="0">
                  <c:v>37.846440738338998</c:v>
                </c:pt>
                <c:pt idx="1">
                  <c:v>30.076954170951002</c:v>
                </c:pt>
                <c:pt idx="2">
                  <c:v>28.932713583028999</c:v>
                </c:pt>
                <c:pt idx="3">
                  <c:v>30.851930424949</c:v>
                </c:pt>
                <c:pt idx="4">
                  <c:v>35.26224501547</c:v>
                </c:pt>
                <c:pt idx="5">
                  <c:v>35.26224501547</c:v>
                </c:pt>
                <c:pt idx="6">
                  <c:v>40.584768516907999</c:v>
                </c:pt>
                <c:pt idx="7">
                  <c:v>40.425129369484999</c:v>
                </c:pt>
                <c:pt idx="8">
                  <c:v>40.233014765432998</c:v>
                </c:pt>
                <c:pt idx="9">
                  <c:v>41.839460799678001</c:v>
                </c:pt>
                <c:pt idx="10">
                  <c:v>41.817052223184</c:v>
                </c:pt>
                <c:pt idx="11">
                  <c:v>43.671166860074003</c:v>
                </c:pt>
                <c:pt idx="12">
                  <c:v>47.857096376874999</c:v>
                </c:pt>
                <c:pt idx="13">
                  <c:v>50.205219545071003</c:v>
                </c:pt>
                <c:pt idx="14">
                  <c:v>50.205219545071003</c:v>
                </c:pt>
                <c:pt idx="15">
                  <c:v>52.259700357396</c:v>
                </c:pt>
                <c:pt idx="16">
                  <c:v>55.023010073812003</c:v>
                </c:pt>
                <c:pt idx="17">
                  <c:v>60.430933869133</c:v>
                </c:pt>
                <c:pt idx="18">
                  <c:v>60.564285428014998</c:v>
                </c:pt>
                <c:pt idx="19">
                  <c:v>45.646695171457999</c:v>
                </c:pt>
                <c:pt idx="20">
                  <c:v>50.205219545071003</c:v>
                </c:pt>
                <c:pt idx="21">
                  <c:v>58.358440198654002</c:v>
                </c:pt>
                <c:pt idx="22">
                  <c:v>58.336715728603998</c:v>
                </c:pt>
                <c:pt idx="23">
                  <c:v>56.441508872653003</c:v>
                </c:pt>
                <c:pt idx="24">
                  <c:v>56.755572735001003</c:v>
                </c:pt>
                <c:pt idx="25">
                  <c:v>59.671266588385997</c:v>
                </c:pt>
                <c:pt idx="26">
                  <c:v>68.214331190712997</c:v>
                </c:pt>
                <c:pt idx="27">
                  <c:v>74.306858307594993</c:v>
                </c:pt>
                <c:pt idx="28">
                  <c:v>78.009892957999</c:v>
                </c:pt>
                <c:pt idx="29">
                  <c:v>75.018440463752</c:v>
                </c:pt>
                <c:pt idx="30">
                  <c:v>78.458012744656003</c:v>
                </c:pt>
                <c:pt idx="31">
                  <c:v>85.061084990211995</c:v>
                </c:pt>
                <c:pt idx="32">
                  <c:v>88.924724726703005</c:v>
                </c:pt>
                <c:pt idx="33">
                  <c:v>92.262580702356999</c:v>
                </c:pt>
                <c:pt idx="34">
                  <c:v>92.262580702356999</c:v>
                </c:pt>
                <c:pt idx="35">
                  <c:v>92.976952847630002</c:v>
                </c:pt>
                <c:pt idx="36">
                  <c:v>92.299311472691997</c:v>
                </c:pt>
                <c:pt idx="37">
                  <c:v>91.665578984399005</c:v>
                </c:pt>
                <c:pt idx="38">
                  <c:v>92.365984956451996</c:v>
                </c:pt>
                <c:pt idx="39">
                  <c:v>92.401993144586996</c:v>
                </c:pt>
                <c:pt idx="40">
                  <c:v>92.467359016703</c:v>
                </c:pt>
                <c:pt idx="41">
                  <c:v>96.525179740444003</c:v>
                </c:pt>
                <c:pt idx="42">
                  <c:v>92.531896684803002</c:v>
                </c:pt>
                <c:pt idx="43">
                  <c:v>93.195121939331003</c:v>
                </c:pt>
                <c:pt idx="44">
                  <c:v>92.531896684803002</c:v>
                </c:pt>
                <c:pt idx="45">
                  <c:v>92.531896684803002</c:v>
                </c:pt>
                <c:pt idx="46">
                  <c:v>95.862962320942003</c:v>
                </c:pt>
                <c:pt idx="47">
                  <c:v>95.862962320942003</c:v>
                </c:pt>
                <c:pt idx="48">
                  <c:v>95.862962320942003</c:v>
                </c:pt>
                <c:pt idx="49">
                  <c:v>95.862962320942003</c:v>
                </c:pt>
                <c:pt idx="50">
                  <c:v>92.560961924406996</c:v>
                </c:pt>
                <c:pt idx="51">
                  <c:v>92.560961924406996</c:v>
                </c:pt>
                <c:pt idx="52">
                  <c:v>95.862962320942003</c:v>
                </c:pt>
                <c:pt idx="53">
                  <c:v>92.560961924406996</c:v>
                </c:pt>
                <c:pt idx="54">
                  <c:v>92.560961924406996</c:v>
                </c:pt>
                <c:pt idx="55">
                  <c:v>96.555499312153998</c:v>
                </c:pt>
                <c:pt idx="56">
                  <c:v>92.560961924406996</c:v>
                </c:pt>
                <c:pt idx="57">
                  <c:v>95.898856650027</c:v>
                </c:pt>
                <c:pt idx="58">
                  <c:v>95.918240233481001</c:v>
                </c:pt>
                <c:pt idx="59">
                  <c:v>75.992645524942006</c:v>
                </c:pt>
                <c:pt idx="60">
                  <c:v>75.992645524942006</c:v>
                </c:pt>
                <c:pt idx="61">
                  <c:v>79.226480114693004</c:v>
                </c:pt>
                <c:pt idx="62">
                  <c:v>81.959440634686999</c:v>
                </c:pt>
                <c:pt idx="63">
                  <c:v>78.969648730006995</c:v>
                </c:pt>
                <c:pt idx="64">
                  <c:v>75.599112643170997</c:v>
                </c:pt>
                <c:pt idx="65">
                  <c:v>75.512360863970002</c:v>
                </c:pt>
                <c:pt idx="66">
                  <c:v>75.407684600097994</c:v>
                </c:pt>
                <c:pt idx="67">
                  <c:v>69.646389672146995</c:v>
                </c:pt>
                <c:pt idx="68">
                  <c:v>66.620363339567007</c:v>
                </c:pt>
                <c:pt idx="69">
                  <c:v>69.521786837685994</c:v>
                </c:pt>
                <c:pt idx="70">
                  <c:v>75.319972812855994</c:v>
                </c:pt>
                <c:pt idx="71">
                  <c:v>64.047406372007003</c:v>
                </c:pt>
                <c:pt idx="72">
                  <c:v>66.983960134777007</c:v>
                </c:pt>
                <c:pt idx="73">
                  <c:v>66.374179406690999</c:v>
                </c:pt>
                <c:pt idx="74">
                  <c:v>56.204129416131003</c:v>
                </c:pt>
                <c:pt idx="75">
                  <c:v>53.929741740738997</c:v>
                </c:pt>
                <c:pt idx="76">
                  <c:v>56.042361272447003</c:v>
                </c:pt>
                <c:pt idx="77">
                  <c:v>53.929741740738997</c:v>
                </c:pt>
                <c:pt idx="78">
                  <c:v>55.906984624856001</c:v>
                </c:pt>
                <c:pt idx="79">
                  <c:v>49.032399592715997</c:v>
                </c:pt>
                <c:pt idx="80">
                  <c:v>48.499228093180001</c:v>
                </c:pt>
                <c:pt idx="81">
                  <c:v>51.402431479583001</c:v>
                </c:pt>
                <c:pt idx="82">
                  <c:v>53.454856153259001</c:v>
                </c:pt>
                <c:pt idx="83">
                  <c:v>58.097010254687</c:v>
                </c:pt>
                <c:pt idx="84">
                  <c:v>47.118336427819003</c:v>
                </c:pt>
                <c:pt idx="85">
                  <c:v>39.606313539619997</c:v>
                </c:pt>
                <c:pt idx="86">
                  <c:v>38.063701744596997</c:v>
                </c:pt>
                <c:pt idx="87">
                  <c:v>42.012030350582997</c:v>
                </c:pt>
                <c:pt idx="88">
                  <c:v>35.011513003944003</c:v>
                </c:pt>
                <c:pt idx="89">
                  <c:v>35.011513003944003</c:v>
                </c:pt>
              </c:numCache>
            </c:numRef>
          </c:val>
          <c:smooth val="0"/>
          <c:extLst>
            <c:ext xmlns:c16="http://schemas.microsoft.com/office/drawing/2014/chart" uri="{C3380CC4-5D6E-409C-BE32-E72D297353CC}">
              <c16:uniqueId val="{00000002-ADDC-0B49-822E-20323F585C9C}"/>
            </c:ext>
          </c:extLst>
        </c:ser>
        <c:dLbls>
          <c:showLegendKey val="0"/>
          <c:showVal val="0"/>
          <c:showCatName val="0"/>
          <c:showSerName val="0"/>
          <c:showPercent val="0"/>
          <c:showBubbleSize val="0"/>
        </c:dLbls>
        <c:smooth val="0"/>
        <c:axId val="1977646192"/>
        <c:axId val="1996427392"/>
      </c:lineChart>
      <c:catAx>
        <c:axId val="19776461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6427392"/>
        <c:crosses val="autoZero"/>
        <c:auto val="1"/>
        <c:lblAlgn val="ctr"/>
        <c:lblOffset val="100"/>
        <c:noMultiLvlLbl val="0"/>
      </c:catAx>
      <c:valAx>
        <c:axId val="1996427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764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0D5DC-273C-BE4B-B2B6-2CFBE5B4F157}" type="doc">
      <dgm:prSet loTypeId="urn:microsoft.com/office/officeart/2005/8/layout/process2" loCatId="" qsTypeId="urn:microsoft.com/office/officeart/2005/8/quickstyle/simple1" qsCatId="simple" csTypeId="urn:microsoft.com/office/officeart/2005/8/colors/accent1_2" csCatId="accent1" phldr="1"/>
      <dgm:spPr/>
    </dgm:pt>
    <dgm:pt modelId="{EA789F20-A397-0F47-A310-571A6F5C3276}">
      <dgm:prSet phldrT="[Text]" custT="1"/>
      <dgm:spPr/>
      <dgm:t>
        <a:bodyPr/>
        <a:lstStyle/>
        <a:p>
          <a:pPr rtl="0"/>
          <a:r>
            <a:rPr lang="en-US" sz="2000" kern="1200" dirty="0">
              <a:solidFill>
                <a:prstClr val="white"/>
              </a:solidFill>
              <a:latin typeface="Calibri" panose="020F0502020204030204"/>
              <a:ea typeface="+mn-ea"/>
              <a:cs typeface="+mn-cs"/>
            </a:rPr>
            <a:t>Install</a:t>
          </a:r>
          <a:r>
            <a:rPr lang="en-US" sz="2000" kern="1200" dirty="0"/>
            <a:t> </a:t>
          </a:r>
          <a:r>
            <a:rPr lang="en-US" sz="2000" kern="1200" dirty="0">
              <a:solidFill>
                <a:prstClr val="white"/>
              </a:solidFill>
              <a:latin typeface="Calibri" panose="020F0502020204030204"/>
              <a:ea typeface="+mn-ea"/>
              <a:cs typeface="+mn-cs"/>
            </a:rPr>
            <a:t>Python</a:t>
          </a:r>
        </a:p>
      </dgm:t>
    </dgm:pt>
    <dgm:pt modelId="{0699DDA3-E825-604D-BB5A-BCCFF735234A}" type="parTrans" cxnId="{553401A1-8A9A-6D4D-90DA-44D638CC4281}">
      <dgm:prSet/>
      <dgm:spPr/>
      <dgm:t>
        <a:bodyPr/>
        <a:lstStyle/>
        <a:p>
          <a:endParaRPr lang="en-US" sz="2000"/>
        </a:p>
      </dgm:t>
    </dgm:pt>
    <dgm:pt modelId="{0C899311-FE0A-6844-835B-FAA02E6FE045}" type="sibTrans" cxnId="{553401A1-8A9A-6D4D-90DA-44D638CC4281}">
      <dgm:prSet custT="1"/>
      <dgm:spPr/>
      <dgm:t>
        <a:bodyPr/>
        <a:lstStyle/>
        <a:p>
          <a:endParaRPr lang="en-US" sz="2000"/>
        </a:p>
      </dgm:t>
    </dgm:pt>
    <dgm:pt modelId="{91C1B44A-D5E4-3546-B3B6-A573AEB21CE2}">
      <dgm:prSet phldrT="[Text]" custT="1"/>
      <dgm:spPr/>
      <dgm:t>
        <a:bodyPr/>
        <a:lstStyle/>
        <a:p>
          <a:pPr>
            <a:buFont typeface="Arial" panose="020B0604020202020204" pitchFamily="34" charset="0"/>
            <a:buChar char="•"/>
          </a:pPr>
          <a:r>
            <a:rPr lang="en-US" sz="2000" dirty="0"/>
            <a:t>Download weather data to a database</a:t>
          </a:r>
        </a:p>
      </dgm:t>
    </dgm:pt>
    <dgm:pt modelId="{381B6489-D73D-E843-A977-8891A9309FD0}" type="parTrans" cxnId="{17B26F6E-533C-F140-9E45-8E2E52C5B9B2}">
      <dgm:prSet/>
      <dgm:spPr/>
      <dgm:t>
        <a:bodyPr/>
        <a:lstStyle/>
        <a:p>
          <a:endParaRPr lang="en-US" sz="2000"/>
        </a:p>
      </dgm:t>
    </dgm:pt>
    <dgm:pt modelId="{553338A7-8D02-0E4E-A097-5298D5286D29}" type="sibTrans" cxnId="{17B26F6E-533C-F140-9E45-8E2E52C5B9B2}">
      <dgm:prSet custT="1"/>
      <dgm:spPr/>
      <dgm:t>
        <a:bodyPr/>
        <a:lstStyle/>
        <a:p>
          <a:endParaRPr lang="en-US" sz="2000"/>
        </a:p>
      </dgm:t>
    </dgm:pt>
    <dgm:pt modelId="{7994496B-B688-9E44-A9BC-04422561D292}">
      <dgm:prSet phldrT="[Text]" custT="1"/>
      <dgm:spPr/>
      <dgm:t>
        <a:bodyPr/>
        <a:lstStyle/>
        <a:p>
          <a:pPr>
            <a:buFont typeface="Arial" panose="020B0604020202020204" pitchFamily="34" charset="0"/>
            <a:buChar char="•"/>
          </a:pPr>
          <a:r>
            <a:rPr lang="en-US" sz="2000" dirty="0"/>
            <a:t>Extract weather data from database into a comma separated file with python</a:t>
          </a:r>
        </a:p>
      </dgm:t>
    </dgm:pt>
    <dgm:pt modelId="{DCF7E191-4054-7443-A07C-DE1B5043D37A}" type="parTrans" cxnId="{5E3CC473-9000-614F-BA6D-C550839E2007}">
      <dgm:prSet/>
      <dgm:spPr/>
      <dgm:t>
        <a:bodyPr/>
        <a:lstStyle/>
        <a:p>
          <a:endParaRPr lang="en-US" sz="2000"/>
        </a:p>
      </dgm:t>
    </dgm:pt>
    <dgm:pt modelId="{89847656-72E6-C649-8F52-D6712546CE15}" type="sibTrans" cxnId="{5E3CC473-9000-614F-BA6D-C550839E2007}">
      <dgm:prSet custT="1"/>
      <dgm:spPr/>
      <dgm:t>
        <a:bodyPr/>
        <a:lstStyle/>
        <a:p>
          <a:endParaRPr lang="en-US" sz="2000"/>
        </a:p>
      </dgm:t>
    </dgm:pt>
    <dgm:pt modelId="{2D4169CB-4733-7748-B7E1-86D6DC7E4DD3}">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rtl="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Stop</a:t>
          </a:r>
        </a:p>
      </dgm:t>
    </dgm:pt>
    <dgm:pt modelId="{2C73F233-CC51-0040-9B0E-D14F1E7FAB18}" type="parTrans" cxnId="{8D5F8618-EBA5-5341-BBA9-9B2588067822}">
      <dgm:prSet/>
      <dgm:spPr/>
      <dgm:t>
        <a:bodyPr/>
        <a:lstStyle/>
        <a:p>
          <a:endParaRPr lang="en-US" sz="2000"/>
        </a:p>
      </dgm:t>
    </dgm:pt>
    <dgm:pt modelId="{5C4E591E-FEFD-AC4B-874B-E84446828D9F}" type="sibTrans" cxnId="{8D5F8618-EBA5-5341-BBA9-9B2588067822}">
      <dgm:prSet/>
      <dgm:spPr/>
      <dgm:t>
        <a:bodyPr/>
        <a:lstStyle/>
        <a:p>
          <a:endParaRPr lang="en-US" sz="2000"/>
        </a:p>
      </dgm:t>
    </dgm:pt>
    <dgm:pt modelId="{1F31B88A-2B32-3941-A81C-4544318F08D3}">
      <dgm:prSet phldrT="[Text]" custT="1"/>
      <dgm:spPr/>
      <dgm:t>
        <a:bodyPr/>
        <a:lstStyle/>
        <a:p>
          <a:pPr>
            <a:buFont typeface="Arial" panose="020B0604020202020204" pitchFamily="34" charset="0"/>
            <a:buChar char="•"/>
          </a:pPr>
          <a:r>
            <a:rPr lang="en-US" sz="2000" dirty="0"/>
            <a:t>Cleanse weather data</a:t>
          </a:r>
        </a:p>
      </dgm:t>
    </dgm:pt>
    <dgm:pt modelId="{582257DF-E7FE-7342-BF3E-668B4D3DD327}" type="parTrans" cxnId="{CAF1A569-3F45-3144-AC65-B0B146AAEAE5}">
      <dgm:prSet/>
      <dgm:spPr/>
      <dgm:t>
        <a:bodyPr/>
        <a:lstStyle/>
        <a:p>
          <a:endParaRPr lang="en-US" sz="2000"/>
        </a:p>
      </dgm:t>
    </dgm:pt>
    <dgm:pt modelId="{E1D2C18F-150B-5748-B5FD-4763DAEF9AF0}" type="sibTrans" cxnId="{CAF1A569-3F45-3144-AC65-B0B146AAEAE5}">
      <dgm:prSet custT="1"/>
      <dgm:spPr/>
      <dgm:t>
        <a:bodyPr/>
        <a:lstStyle/>
        <a:p>
          <a:endParaRPr lang="en-US" sz="2000"/>
        </a:p>
      </dgm:t>
    </dgm:pt>
    <dgm:pt modelId="{F044E3D1-B3F8-CE49-976F-D366A721D00C}">
      <dgm:prSet custT="1"/>
      <dgm:spPr/>
      <dgm:t>
        <a:bodyPr/>
        <a:lstStyle/>
        <a:p>
          <a:pPr rtl="0"/>
          <a:r>
            <a:rPr lang="en-US" sz="2000" dirty="0"/>
            <a:t>Use python data analytics modules to develop graphical models</a:t>
          </a:r>
        </a:p>
      </dgm:t>
    </dgm:pt>
    <dgm:pt modelId="{81846E51-9303-F641-8897-69DAC6BE44B2}" type="parTrans" cxnId="{FB47A8A7-F3F3-0D4B-96C9-83FD8AF388C3}">
      <dgm:prSet/>
      <dgm:spPr/>
      <dgm:t>
        <a:bodyPr/>
        <a:lstStyle/>
        <a:p>
          <a:endParaRPr lang="en-US" sz="2000"/>
        </a:p>
      </dgm:t>
    </dgm:pt>
    <dgm:pt modelId="{37102111-E7FC-5842-A724-3271EFAAE33A}" type="sibTrans" cxnId="{FB47A8A7-F3F3-0D4B-96C9-83FD8AF388C3}">
      <dgm:prSet custT="1"/>
      <dgm:spPr/>
      <dgm:t>
        <a:bodyPr/>
        <a:lstStyle/>
        <a:p>
          <a:endParaRPr lang="en-US" sz="2000"/>
        </a:p>
      </dgm:t>
    </dgm:pt>
    <dgm:pt modelId="{44913B26-340E-8548-B0C4-285FA55D9B88}">
      <dgm:prSet custT="1"/>
      <dgm:spPr/>
      <dgm:t>
        <a:bodyPr/>
        <a:lstStyle/>
        <a:p>
          <a:pPr rtl="0"/>
          <a:r>
            <a:rPr lang="en-US" sz="2000" dirty="0"/>
            <a:t>Use Excel to manipulate data</a:t>
          </a:r>
        </a:p>
      </dgm:t>
    </dgm:pt>
    <dgm:pt modelId="{DF0E24BE-A6DD-A744-8C8B-C77C35B2902B}" type="parTrans" cxnId="{52050040-6769-074C-B353-293EA6102AF0}">
      <dgm:prSet/>
      <dgm:spPr/>
      <dgm:t>
        <a:bodyPr/>
        <a:lstStyle/>
        <a:p>
          <a:endParaRPr lang="en-US" sz="2000"/>
        </a:p>
      </dgm:t>
    </dgm:pt>
    <dgm:pt modelId="{D6F9F4B8-EF0A-CE42-8C6D-7C8E93B1700D}" type="sibTrans" cxnId="{52050040-6769-074C-B353-293EA6102AF0}">
      <dgm:prSet custT="1"/>
      <dgm:spPr/>
      <dgm:t>
        <a:bodyPr/>
        <a:lstStyle/>
        <a:p>
          <a:endParaRPr lang="en-US" sz="2000"/>
        </a:p>
      </dgm:t>
    </dgm:pt>
    <dgm:pt modelId="{4FF2C408-504B-F84C-8570-41F487931B5C}">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rtl="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Start</a:t>
          </a:r>
        </a:p>
      </dgm:t>
    </dgm:pt>
    <dgm:pt modelId="{4C44A547-70CB-984D-B5DD-326E86764539}" type="parTrans" cxnId="{64FF726D-8D66-1E41-A2B6-A6E0DF7BFC30}">
      <dgm:prSet/>
      <dgm:spPr/>
      <dgm:t>
        <a:bodyPr/>
        <a:lstStyle/>
        <a:p>
          <a:endParaRPr lang="en-US" sz="2000"/>
        </a:p>
      </dgm:t>
    </dgm:pt>
    <dgm:pt modelId="{3DAC32C2-6C3F-944A-ABE9-93A754D6012E}" type="sibTrans" cxnId="{64FF726D-8D66-1E41-A2B6-A6E0DF7BFC30}">
      <dgm:prSet custT="1"/>
      <dgm:spPr/>
      <dgm:t>
        <a:bodyPr/>
        <a:lstStyle/>
        <a:p>
          <a:endParaRPr lang="en-US" sz="2000"/>
        </a:p>
      </dgm:t>
    </dgm:pt>
    <dgm:pt modelId="{A92788D4-309A-7A48-8340-E301302D4554}" type="pres">
      <dgm:prSet presAssocID="{ED20D5DC-273C-BE4B-B2B6-2CFBE5B4F157}" presName="linearFlow" presStyleCnt="0">
        <dgm:presLayoutVars>
          <dgm:resizeHandles val="exact"/>
        </dgm:presLayoutVars>
      </dgm:prSet>
      <dgm:spPr/>
    </dgm:pt>
    <dgm:pt modelId="{0B110155-DA6D-5B42-AF68-DFB652ADFAB5}" type="pres">
      <dgm:prSet presAssocID="{4FF2C408-504B-F84C-8570-41F487931B5C}" presName="node" presStyleLbl="node1" presStyleIdx="0" presStyleCnt="8" custScaleX="64030">
        <dgm:presLayoutVars>
          <dgm:bulletEnabled val="1"/>
        </dgm:presLayoutVars>
      </dgm:prSet>
      <dgm:spPr>
        <a:xfrm>
          <a:off x="2786738" y="1552"/>
          <a:ext cx="1415152" cy="552534"/>
        </a:xfrm>
        <a:prstGeom prst="ellipse">
          <a:avLst/>
        </a:prstGeom>
      </dgm:spPr>
    </dgm:pt>
    <dgm:pt modelId="{E3A51C1D-E0A1-5E4F-9061-6B2D02D6C901}" type="pres">
      <dgm:prSet presAssocID="{3DAC32C2-6C3F-944A-ABE9-93A754D6012E}" presName="sibTrans" presStyleLbl="sibTrans2D1" presStyleIdx="0" presStyleCnt="7"/>
      <dgm:spPr/>
    </dgm:pt>
    <dgm:pt modelId="{5F93EAA3-B166-3041-B2CD-7B3791CF517A}" type="pres">
      <dgm:prSet presAssocID="{3DAC32C2-6C3F-944A-ABE9-93A754D6012E}" presName="connectorText" presStyleLbl="sibTrans2D1" presStyleIdx="0" presStyleCnt="7"/>
      <dgm:spPr/>
    </dgm:pt>
    <dgm:pt modelId="{51E2E446-E030-8941-9037-C3B82DF3D7E6}" type="pres">
      <dgm:prSet presAssocID="{EA789F20-A397-0F47-A310-571A6F5C3276}" presName="node" presStyleLbl="node1" presStyleIdx="1" presStyleCnt="8" custScaleX="92153">
        <dgm:presLayoutVars>
          <dgm:bulletEnabled val="1"/>
        </dgm:presLayoutVars>
      </dgm:prSet>
      <dgm:spPr>
        <a:prstGeom prst="roundRect">
          <a:avLst/>
        </a:prstGeom>
      </dgm:spPr>
    </dgm:pt>
    <dgm:pt modelId="{80BE482C-37E4-9942-9F36-3075C1870415}" type="pres">
      <dgm:prSet presAssocID="{0C899311-FE0A-6844-835B-FAA02E6FE045}" presName="sibTrans" presStyleLbl="sibTrans2D1" presStyleIdx="1" presStyleCnt="7"/>
      <dgm:spPr/>
    </dgm:pt>
    <dgm:pt modelId="{85BD8FAF-BA76-DC41-A94A-12B3EEAAF5D8}" type="pres">
      <dgm:prSet presAssocID="{0C899311-FE0A-6844-835B-FAA02E6FE045}" presName="connectorText" presStyleLbl="sibTrans2D1" presStyleIdx="1" presStyleCnt="7"/>
      <dgm:spPr/>
    </dgm:pt>
    <dgm:pt modelId="{841CAC4C-B9FC-8343-8FC3-C08C078E6680}" type="pres">
      <dgm:prSet presAssocID="{91C1B44A-D5E4-3546-B3B6-A573AEB21CE2}" presName="node" presStyleLbl="node1" presStyleIdx="2" presStyleCnt="8" custScaleX="195235">
        <dgm:presLayoutVars>
          <dgm:bulletEnabled val="1"/>
        </dgm:presLayoutVars>
      </dgm:prSet>
      <dgm:spPr/>
    </dgm:pt>
    <dgm:pt modelId="{185F69BE-195D-2344-8B44-1A5B1D869390}" type="pres">
      <dgm:prSet presAssocID="{553338A7-8D02-0E4E-A097-5298D5286D29}" presName="sibTrans" presStyleLbl="sibTrans2D1" presStyleIdx="2" presStyleCnt="7"/>
      <dgm:spPr/>
    </dgm:pt>
    <dgm:pt modelId="{1DEF59D9-591A-564D-A9B1-1D77B4876535}" type="pres">
      <dgm:prSet presAssocID="{553338A7-8D02-0E4E-A097-5298D5286D29}" presName="connectorText" presStyleLbl="sibTrans2D1" presStyleIdx="2" presStyleCnt="7"/>
      <dgm:spPr/>
    </dgm:pt>
    <dgm:pt modelId="{F027C13B-0D14-474D-B26F-E9E9FF067EC0}" type="pres">
      <dgm:prSet presAssocID="{7994496B-B688-9E44-A9BC-04422561D292}" presName="node" presStyleLbl="node1" presStyleIdx="3" presStyleCnt="8" custScaleX="222844">
        <dgm:presLayoutVars>
          <dgm:bulletEnabled val="1"/>
        </dgm:presLayoutVars>
      </dgm:prSet>
      <dgm:spPr/>
    </dgm:pt>
    <dgm:pt modelId="{0D4BD18C-0F59-D24C-8676-7711BA8B8314}" type="pres">
      <dgm:prSet presAssocID="{89847656-72E6-C649-8F52-D6712546CE15}" presName="sibTrans" presStyleLbl="sibTrans2D1" presStyleIdx="3" presStyleCnt="7"/>
      <dgm:spPr/>
    </dgm:pt>
    <dgm:pt modelId="{F0DA6545-BB51-C94E-8DCF-40DD68E9934A}" type="pres">
      <dgm:prSet presAssocID="{89847656-72E6-C649-8F52-D6712546CE15}" presName="connectorText" presStyleLbl="sibTrans2D1" presStyleIdx="3" presStyleCnt="7"/>
      <dgm:spPr/>
    </dgm:pt>
    <dgm:pt modelId="{76F7164D-6904-0148-B30E-69CF9EFCC5B9}" type="pres">
      <dgm:prSet presAssocID="{1F31B88A-2B32-3941-A81C-4544318F08D3}" presName="node" presStyleLbl="node1" presStyleIdx="4" presStyleCnt="8" custScaleX="120296">
        <dgm:presLayoutVars>
          <dgm:bulletEnabled val="1"/>
        </dgm:presLayoutVars>
      </dgm:prSet>
      <dgm:spPr/>
    </dgm:pt>
    <dgm:pt modelId="{2D7AC173-430F-CF40-A291-842CFF9B9C2E}" type="pres">
      <dgm:prSet presAssocID="{E1D2C18F-150B-5748-B5FD-4763DAEF9AF0}" presName="sibTrans" presStyleLbl="sibTrans2D1" presStyleIdx="4" presStyleCnt="7"/>
      <dgm:spPr/>
    </dgm:pt>
    <dgm:pt modelId="{89F09C9F-C676-2946-AFE0-274BA41C426C}" type="pres">
      <dgm:prSet presAssocID="{E1D2C18F-150B-5748-B5FD-4763DAEF9AF0}" presName="connectorText" presStyleLbl="sibTrans2D1" presStyleIdx="4" presStyleCnt="7"/>
      <dgm:spPr/>
    </dgm:pt>
    <dgm:pt modelId="{79F42B81-C2F9-D64E-A020-C2D0E857D994}" type="pres">
      <dgm:prSet presAssocID="{44913B26-340E-8548-B0C4-285FA55D9B88}" presName="node" presStyleLbl="node1" presStyleIdx="5" presStyleCnt="8" custScaleX="146919">
        <dgm:presLayoutVars>
          <dgm:bulletEnabled val="1"/>
        </dgm:presLayoutVars>
      </dgm:prSet>
      <dgm:spPr/>
    </dgm:pt>
    <dgm:pt modelId="{DCCF45A9-72F6-2342-BE31-7C82B4C6BBA9}" type="pres">
      <dgm:prSet presAssocID="{D6F9F4B8-EF0A-CE42-8C6D-7C8E93B1700D}" presName="sibTrans" presStyleLbl="sibTrans2D1" presStyleIdx="5" presStyleCnt="7"/>
      <dgm:spPr/>
    </dgm:pt>
    <dgm:pt modelId="{F0E4B9B3-33CA-7441-AAC1-C583EFC091CF}" type="pres">
      <dgm:prSet presAssocID="{D6F9F4B8-EF0A-CE42-8C6D-7C8E93B1700D}" presName="connectorText" presStyleLbl="sibTrans2D1" presStyleIdx="5" presStyleCnt="7"/>
      <dgm:spPr/>
    </dgm:pt>
    <dgm:pt modelId="{7A0256FE-D604-DB4F-8A2B-B65915DAFAE6}" type="pres">
      <dgm:prSet presAssocID="{F044E3D1-B3F8-CE49-976F-D366A721D00C}" presName="node" presStyleLbl="node1" presStyleIdx="6" presStyleCnt="8" custScaleX="261299">
        <dgm:presLayoutVars>
          <dgm:bulletEnabled val="1"/>
        </dgm:presLayoutVars>
      </dgm:prSet>
      <dgm:spPr/>
    </dgm:pt>
    <dgm:pt modelId="{51FFB053-CEF2-BF4C-A25A-D0958F30D018}" type="pres">
      <dgm:prSet presAssocID="{37102111-E7FC-5842-A724-3271EFAAE33A}" presName="sibTrans" presStyleLbl="sibTrans2D1" presStyleIdx="6" presStyleCnt="7"/>
      <dgm:spPr/>
    </dgm:pt>
    <dgm:pt modelId="{D9A9FA34-A7E3-414D-A9BC-0C17026094CF}" type="pres">
      <dgm:prSet presAssocID="{37102111-E7FC-5842-A724-3271EFAAE33A}" presName="connectorText" presStyleLbl="sibTrans2D1" presStyleIdx="6" presStyleCnt="7"/>
      <dgm:spPr/>
    </dgm:pt>
    <dgm:pt modelId="{8E0271C5-B99A-4C4D-B2FA-F1C465E1BBE1}" type="pres">
      <dgm:prSet presAssocID="{2D4169CB-4733-7748-B7E1-86D6DC7E4DD3}" presName="node" presStyleLbl="node1" presStyleIdx="7" presStyleCnt="8">
        <dgm:presLayoutVars>
          <dgm:bulletEnabled val="1"/>
        </dgm:presLayoutVars>
      </dgm:prSet>
      <dgm:spPr>
        <a:xfrm>
          <a:off x="2206427" y="4876271"/>
          <a:ext cx="975121" cy="541734"/>
        </a:xfrm>
        <a:prstGeom prst="ellipse">
          <a:avLst/>
        </a:prstGeom>
      </dgm:spPr>
    </dgm:pt>
  </dgm:ptLst>
  <dgm:cxnLst>
    <dgm:cxn modelId="{92B04404-9900-4948-B076-A5A8D759007E}" type="presOf" srcId="{2D4169CB-4733-7748-B7E1-86D6DC7E4DD3}" destId="{8E0271C5-B99A-4C4D-B2FA-F1C465E1BBE1}" srcOrd="0" destOrd="0" presId="urn:microsoft.com/office/officeart/2005/8/layout/process2"/>
    <dgm:cxn modelId="{090B8804-D7C3-F241-8AF6-319CB0D3C02F}" type="presOf" srcId="{0C899311-FE0A-6844-835B-FAA02E6FE045}" destId="{85BD8FAF-BA76-DC41-A94A-12B3EEAAF5D8}" srcOrd="1" destOrd="0" presId="urn:microsoft.com/office/officeart/2005/8/layout/process2"/>
    <dgm:cxn modelId="{95E61C05-789A-294D-BDBA-D5B2588D23A2}" type="presOf" srcId="{7994496B-B688-9E44-A9BC-04422561D292}" destId="{F027C13B-0D14-474D-B26F-E9E9FF067EC0}" srcOrd="0" destOrd="0" presId="urn:microsoft.com/office/officeart/2005/8/layout/process2"/>
    <dgm:cxn modelId="{7DD58F16-21FF-7546-A0F2-28751383BD1C}" type="presOf" srcId="{1F31B88A-2B32-3941-A81C-4544318F08D3}" destId="{76F7164D-6904-0148-B30E-69CF9EFCC5B9}" srcOrd="0" destOrd="0" presId="urn:microsoft.com/office/officeart/2005/8/layout/process2"/>
    <dgm:cxn modelId="{8D5F8618-EBA5-5341-BBA9-9B2588067822}" srcId="{ED20D5DC-273C-BE4B-B2B6-2CFBE5B4F157}" destId="{2D4169CB-4733-7748-B7E1-86D6DC7E4DD3}" srcOrd="7" destOrd="0" parTransId="{2C73F233-CC51-0040-9B0E-D14F1E7FAB18}" sibTransId="{5C4E591E-FEFD-AC4B-874B-E84446828D9F}"/>
    <dgm:cxn modelId="{6DD68D1E-803A-DB4D-A25A-3A431A7D023A}" type="presOf" srcId="{91C1B44A-D5E4-3546-B3B6-A573AEB21CE2}" destId="{841CAC4C-B9FC-8343-8FC3-C08C078E6680}" srcOrd="0" destOrd="0" presId="urn:microsoft.com/office/officeart/2005/8/layout/process2"/>
    <dgm:cxn modelId="{FE000C28-C9DD-7747-BC5B-7811A1864396}" type="presOf" srcId="{37102111-E7FC-5842-A724-3271EFAAE33A}" destId="{51FFB053-CEF2-BF4C-A25A-D0958F30D018}" srcOrd="0" destOrd="0" presId="urn:microsoft.com/office/officeart/2005/8/layout/process2"/>
    <dgm:cxn modelId="{C18EC63A-98EA-B94C-9C00-3627ABCBB554}" type="presOf" srcId="{4FF2C408-504B-F84C-8570-41F487931B5C}" destId="{0B110155-DA6D-5B42-AF68-DFB652ADFAB5}" srcOrd="0" destOrd="0" presId="urn:microsoft.com/office/officeart/2005/8/layout/process2"/>
    <dgm:cxn modelId="{52050040-6769-074C-B353-293EA6102AF0}" srcId="{ED20D5DC-273C-BE4B-B2B6-2CFBE5B4F157}" destId="{44913B26-340E-8548-B0C4-285FA55D9B88}" srcOrd="5" destOrd="0" parTransId="{DF0E24BE-A6DD-A744-8C8B-C77C35B2902B}" sibTransId="{D6F9F4B8-EF0A-CE42-8C6D-7C8E93B1700D}"/>
    <dgm:cxn modelId="{6457F143-0793-EC47-B874-007DEC4F36A5}" type="presOf" srcId="{37102111-E7FC-5842-A724-3271EFAAE33A}" destId="{D9A9FA34-A7E3-414D-A9BC-0C17026094CF}" srcOrd="1" destOrd="0" presId="urn:microsoft.com/office/officeart/2005/8/layout/process2"/>
    <dgm:cxn modelId="{CAF1A569-3F45-3144-AC65-B0B146AAEAE5}" srcId="{ED20D5DC-273C-BE4B-B2B6-2CFBE5B4F157}" destId="{1F31B88A-2B32-3941-A81C-4544318F08D3}" srcOrd="4" destOrd="0" parTransId="{582257DF-E7FE-7342-BF3E-668B4D3DD327}" sibTransId="{E1D2C18F-150B-5748-B5FD-4763DAEF9AF0}"/>
    <dgm:cxn modelId="{64FF726D-8D66-1E41-A2B6-A6E0DF7BFC30}" srcId="{ED20D5DC-273C-BE4B-B2B6-2CFBE5B4F157}" destId="{4FF2C408-504B-F84C-8570-41F487931B5C}" srcOrd="0" destOrd="0" parTransId="{4C44A547-70CB-984D-B5DD-326E86764539}" sibTransId="{3DAC32C2-6C3F-944A-ABE9-93A754D6012E}"/>
    <dgm:cxn modelId="{17B26F6E-533C-F140-9E45-8E2E52C5B9B2}" srcId="{ED20D5DC-273C-BE4B-B2B6-2CFBE5B4F157}" destId="{91C1B44A-D5E4-3546-B3B6-A573AEB21CE2}" srcOrd="2" destOrd="0" parTransId="{381B6489-D73D-E843-A977-8891A9309FD0}" sibTransId="{553338A7-8D02-0E4E-A097-5298D5286D29}"/>
    <dgm:cxn modelId="{B01C9171-802B-3F45-A883-E65A5458A3B1}" type="presOf" srcId="{E1D2C18F-150B-5748-B5FD-4763DAEF9AF0}" destId="{89F09C9F-C676-2946-AFE0-274BA41C426C}" srcOrd="1" destOrd="0" presId="urn:microsoft.com/office/officeart/2005/8/layout/process2"/>
    <dgm:cxn modelId="{93FE1972-AE05-8541-9001-A73D336FE635}" type="presOf" srcId="{EA789F20-A397-0F47-A310-571A6F5C3276}" destId="{51E2E446-E030-8941-9037-C3B82DF3D7E6}" srcOrd="0" destOrd="0" presId="urn:microsoft.com/office/officeart/2005/8/layout/process2"/>
    <dgm:cxn modelId="{5E3CC473-9000-614F-BA6D-C550839E2007}" srcId="{ED20D5DC-273C-BE4B-B2B6-2CFBE5B4F157}" destId="{7994496B-B688-9E44-A9BC-04422561D292}" srcOrd="3" destOrd="0" parTransId="{DCF7E191-4054-7443-A07C-DE1B5043D37A}" sibTransId="{89847656-72E6-C649-8F52-D6712546CE15}"/>
    <dgm:cxn modelId="{293B1586-6602-8148-80A2-6FA0A6635C08}" type="presOf" srcId="{0C899311-FE0A-6844-835B-FAA02E6FE045}" destId="{80BE482C-37E4-9942-9F36-3075C1870415}" srcOrd="0" destOrd="0" presId="urn:microsoft.com/office/officeart/2005/8/layout/process2"/>
    <dgm:cxn modelId="{BBCDB08A-2B66-C94D-9E21-66ADB81C12C3}" type="presOf" srcId="{553338A7-8D02-0E4E-A097-5298D5286D29}" destId="{185F69BE-195D-2344-8B44-1A5B1D869390}" srcOrd="0" destOrd="0" presId="urn:microsoft.com/office/officeart/2005/8/layout/process2"/>
    <dgm:cxn modelId="{5B71259A-229D-1F43-A615-AD4B46E52741}" type="presOf" srcId="{D6F9F4B8-EF0A-CE42-8C6D-7C8E93B1700D}" destId="{F0E4B9B3-33CA-7441-AAC1-C583EFC091CF}" srcOrd="1" destOrd="0" presId="urn:microsoft.com/office/officeart/2005/8/layout/process2"/>
    <dgm:cxn modelId="{4702BC9A-CA6E-2E43-8908-16878A39615D}" type="presOf" srcId="{3DAC32C2-6C3F-944A-ABE9-93A754D6012E}" destId="{5F93EAA3-B166-3041-B2CD-7B3791CF517A}" srcOrd="1" destOrd="0" presId="urn:microsoft.com/office/officeart/2005/8/layout/process2"/>
    <dgm:cxn modelId="{553401A1-8A9A-6D4D-90DA-44D638CC4281}" srcId="{ED20D5DC-273C-BE4B-B2B6-2CFBE5B4F157}" destId="{EA789F20-A397-0F47-A310-571A6F5C3276}" srcOrd="1" destOrd="0" parTransId="{0699DDA3-E825-604D-BB5A-BCCFF735234A}" sibTransId="{0C899311-FE0A-6844-835B-FAA02E6FE045}"/>
    <dgm:cxn modelId="{FB47A8A7-F3F3-0D4B-96C9-83FD8AF388C3}" srcId="{ED20D5DC-273C-BE4B-B2B6-2CFBE5B4F157}" destId="{F044E3D1-B3F8-CE49-976F-D366A721D00C}" srcOrd="6" destOrd="0" parTransId="{81846E51-9303-F641-8897-69DAC6BE44B2}" sibTransId="{37102111-E7FC-5842-A724-3271EFAAE33A}"/>
    <dgm:cxn modelId="{F25A9AB6-1546-4A48-B42A-B834392B4A0A}" type="presOf" srcId="{553338A7-8D02-0E4E-A097-5298D5286D29}" destId="{1DEF59D9-591A-564D-A9B1-1D77B4876535}" srcOrd="1" destOrd="0" presId="urn:microsoft.com/office/officeart/2005/8/layout/process2"/>
    <dgm:cxn modelId="{48DB93B8-3F55-A04A-8275-17EA94FFA23D}" type="presOf" srcId="{89847656-72E6-C649-8F52-D6712546CE15}" destId="{F0DA6545-BB51-C94E-8DCF-40DD68E9934A}" srcOrd="1" destOrd="0" presId="urn:microsoft.com/office/officeart/2005/8/layout/process2"/>
    <dgm:cxn modelId="{BA1110C0-5458-9D44-B2B0-43DD6F43119E}" type="presOf" srcId="{D6F9F4B8-EF0A-CE42-8C6D-7C8E93B1700D}" destId="{DCCF45A9-72F6-2342-BE31-7C82B4C6BBA9}" srcOrd="0" destOrd="0" presId="urn:microsoft.com/office/officeart/2005/8/layout/process2"/>
    <dgm:cxn modelId="{D3E198C6-DBC2-EC4A-98C1-B708522F57DF}" type="presOf" srcId="{3DAC32C2-6C3F-944A-ABE9-93A754D6012E}" destId="{E3A51C1D-E0A1-5E4F-9061-6B2D02D6C901}" srcOrd="0" destOrd="0" presId="urn:microsoft.com/office/officeart/2005/8/layout/process2"/>
    <dgm:cxn modelId="{1786A4CC-8AA3-A640-8031-E25F928F1CC6}" type="presOf" srcId="{E1D2C18F-150B-5748-B5FD-4763DAEF9AF0}" destId="{2D7AC173-430F-CF40-A291-842CFF9B9C2E}" srcOrd="0" destOrd="0" presId="urn:microsoft.com/office/officeart/2005/8/layout/process2"/>
    <dgm:cxn modelId="{BE76D4D5-4E81-C642-BBB0-0AE866C0B22F}" type="presOf" srcId="{44913B26-340E-8548-B0C4-285FA55D9B88}" destId="{79F42B81-C2F9-D64E-A020-C2D0E857D994}" srcOrd="0" destOrd="0" presId="urn:microsoft.com/office/officeart/2005/8/layout/process2"/>
    <dgm:cxn modelId="{179D0DDE-C333-B445-9D2B-23D4EBEC37CD}" type="presOf" srcId="{89847656-72E6-C649-8F52-D6712546CE15}" destId="{0D4BD18C-0F59-D24C-8676-7711BA8B8314}" srcOrd="0" destOrd="0" presId="urn:microsoft.com/office/officeart/2005/8/layout/process2"/>
    <dgm:cxn modelId="{37E065F3-9411-614B-9C76-65BF44493ECD}" type="presOf" srcId="{ED20D5DC-273C-BE4B-B2B6-2CFBE5B4F157}" destId="{A92788D4-309A-7A48-8340-E301302D4554}" srcOrd="0" destOrd="0" presId="urn:microsoft.com/office/officeart/2005/8/layout/process2"/>
    <dgm:cxn modelId="{BC1063F6-1F67-E441-A6CD-F876DB6750F7}" type="presOf" srcId="{F044E3D1-B3F8-CE49-976F-D366A721D00C}" destId="{7A0256FE-D604-DB4F-8A2B-B65915DAFAE6}" srcOrd="0" destOrd="0" presId="urn:microsoft.com/office/officeart/2005/8/layout/process2"/>
    <dgm:cxn modelId="{841981DE-07EB-AC4E-8F71-36553E33DC72}" type="presParOf" srcId="{A92788D4-309A-7A48-8340-E301302D4554}" destId="{0B110155-DA6D-5B42-AF68-DFB652ADFAB5}" srcOrd="0" destOrd="0" presId="urn:microsoft.com/office/officeart/2005/8/layout/process2"/>
    <dgm:cxn modelId="{4E6160F9-51A9-A648-B9AC-925558187860}" type="presParOf" srcId="{A92788D4-309A-7A48-8340-E301302D4554}" destId="{E3A51C1D-E0A1-5E4F-9061-6B2D02D6C901}" srcOrd="1" destOrd="0" presId="urn:microsoft.com/office/officeart/2005/8/layout/process2"/>
    <dgm:cxn modelId="{6EA9ABA5-E368-9241-A40C-1D71803FDF38}" type="presParOf" srcId="{E3A51C1D-E0A1-5E4F-9061-6B2D02D6C901}" destId="{5F93EAA3-B166-3041-B2CD-7B3791CF517A}" srcOrd="0" destOrd="0" presId="urn:microsoft.com/office/officeart/2005/8/layout/process2"/>
    <dgm:cxn modelId="{AC6DDEBD-50ED-1040-9BD6-1ED7A66F7B32}" type="presParOf" srcId="{A92788D4-309A-7A48-8340-E301302D4554}" destId="{51E2E446-E030-8941-9037-C3B82DF3D7E6}" srcOrd="2" destOrd="0" presId="urn:microsoft.com/office/officeart/2005/8/layout/process2"/>
    <dgm:cxn modelId="{2F03861A-2BF2-704C-9548-A68976BB0A22}" type="presParOf" srcId="{A92788D4-309A-7A48-8340-E301302D4554}" destId="{80BE482C-37E4-9942-9F36-3075C1870415}" srcOrd="3" destOrd="0" presId="urn:microsoft.com/office/officeart/2005/8/layout/process2"/>
    <dgm:cxn modelId="{AB494383-5008-8945-A65F-EAC1D8E4E33C}" type="presParOf" srcId="{80BE482C-37E4-9942-9F36-3075C1870415}" destId="{85BD8FAF-BA76-DC41-A94A-12B3EEAAF5D8}" srcOrd="0" destOrd="0" presId="urn:microsoft.com/office/officeart/2005/8/layout/process2"/>
    <dgm:cxn modelId="{6855D4D7-8192-CF41-A4CA-188DEE26B136}" type="presParOf" srcId="{A92788D4-309A-7A48-8340-E301302D4554}" destId="{841CAC4C-B9FC-8343-8FC3-C08C078E6680}" srcOrd="4" destOrd="0" presId="urn:microsoft.com/office/officeart/2005/8/layout/process2"/>
    <dgm:cxn modelId="{A3EBDC19-E879-8047-84D2-F19246812698}" type="presParOf" srcId="{A92788D4-309A-7A48-8340-E301302D4554}" destId="{185F69BE-195D-2344-8B44-1A5B1D869390}" srcOrd="5" destOrd="0" presId="urn:microsoft.com/office/officeart/2005/8/layout/process2"/>
    <dgm:cxn modelId="{213FFF5B-6E4F-C44C-A804-FA33CBEF5C43}" type="presParOf" srcId="{185F69BE-195D-2344-8B44-1A5B1D869390}" destId="{1DEF59D9-591A-564D-A9B1-1D77B4876535}" srcOrd="0" destOrd="0" presId="urn:microsoft.com/office/officeart/2005/8/layout/process2"/>
    <dgm:cxn modelId="{87E85774-8D48-624C-B60A-1858D4C772BB}" type="presParOf" srcId="{A92788D4-309A-7A48-8340-E301302D4554}" destId="{F027C13B-0D14-474D-B26F-E9E9FF067EC0}" srcOrd="6" destOrd="0" presId="urn:microsoft.com/office/officeart/2005/8/layout/process2"/>
    <dgm:cxn modelId="{B42DC8F4-FA9E-DB40-AF7F-F9D7D76B792A}" type="presParOf" srcId="{A92788D4-309A-7A48-8340-E301302D4554}" destId="{0D4BD18C-0F59-D24C-8676-7711BA8B8314}" srcOrd="7" destOrd="0" presId="urn:microsoft.com/office/officeart/2005/8/layout/process2"/>
    <dgm:cxn modelId="{B126FC12-FB39-8149-939F-699605C523DB}" type="presParOf" srcId="{0D4BD18C-0F59-D24C-8676-7711BA8B8314}" destId="{F0DA6545-BB51-C94E-8DCF-40DD68E9934A}" srcOrd="0" destOrd="0" presId="urn:microsoft.com/office/officeart/2005/8/layout/process2"/>
    <dgm:cxn modelId="{A7A9B9A4-10A4-5B42-817D-A7EFC98AED8E}" type="presParOf" srcId="{A92788D4-309A-7A48-8340-E301302D4554}" destId="{76F7164D-6904-0148-B30E-69CF9EFCC5B9}" srcOrd="8" destOrd="0" presId="urn:microsoft.com/office/officeart/2005/8/layout/process2"/>
    <dgm:cxn modelId="{90D3A101-3449-B945-AE2D-20A0AD925EEF}" type="presParOf" srcId="{A92788D4-309A-7A48-8340-E301302D4554}" destId="{2D7AC173-430F-CF40-A291-842CFF9B9C2E}" srcOrd="9" destOrd="0" presId="urn:microsoft.com/office/officeart/2005/8/layout/process2"/>
    <dgm:cxn modelId="{46197AE9-F093-E94B-B3C2-2509203A0B35}" type="presParOf" srcId="{2D7AC173-430F-CF40-A291-842CFF9B9C2E}" destId="{89F09C9F-C676-2946-AFE0-274BA41C426C}" srcOrd="0" destOrd="0" presId="urn:microsoft.com/office/officeart/2005/8/layout/process2"/>
    <dgm:cxn modelId="{69D6EA9D-DAE8-144D-8E80-CE67C9140B9A}" type="presParOf" srcId="{A92788D4-309A-7A48-8340-E301302D4554}" destId="{79F42B81-C2F9-D64E-A020-C2D0E857D994}" srcOrd="10" destOrd="0" presId="urn:microsoft.com/office/officeart/2005/8/layout/process2"/>
    <dgm:cxn modelId="{337BE0BE-7311-A547-863F-469D7AD5F20F}" type="presParOf" srcId="{A92788D4-309A-7A48-8340-E301302D4554}" destId="{DCCF45A9-72F6-2342-BE31-7C82B4C6BBA9}" srcOrd="11" destOrd="0" presId="urn:microsoft.com/office/officeart/2005/8/layout/process2"/>
    <dgm:cxn modelId="{AEC25669-3A82-2C48-A986-3453FB7F699D}" type="presParOf" srcId="{DCCF45A9-72F6-2342-BE31-7C82B4C6BBA9}" destId="{F0E4B9B3-33CA-7441-AAC1-C583EFC091CF}" srcOrd="0" destOrd="0" presId="urn:microsoft.com/office/officeart/2005/8/layout/process2"/>
    <dgm:cxn modelId="{2EB03FCB-16C3-574B-9728-4A2290F2AD88}" type="presParOf" srcId="{A92788D4-309A-7A48-8340-E301302D4554}" destId="{7A0256FE-D604-DB4F-8A2B-B65915DAFAE6}" srcOrd="12" destOrd="0" presId="urn:microsoft.com/office/officeart/2005/8/layout/process2"/>
    <dgm:cxn modelId="{363AF7C0-CEB3-934F-9A7F-F3734F923889}" type="presParOf" srcId="{A92788D4-309A-7A48-8340-E301302D4554}" destId="{51FFB053-CEF2-BF4C-A25A-D0958F30D018}" srcOrd="13" destOrd="0" presId="urn:microsoft.com/office/officeart/2005/8/layout/process2"/>
    <dgm:cxn modelId="{D9A55E3F-3E71-7641-AFA2-131DC054C01E}" type="presParOf" srcId="{51FFB053-CEF2-BF4C-A25A-D0958F30D018}" destId="{D9A9FA34-A7E3-414D-A9BC-0C17026094CF}" srcOrd="0" destOrd="0" presId="urn:microsoft.com/office/officeart/2005/8/layout/process2"/>
    <dgm:cxn modelId="{4C6FE165-F11B-1A44-8BC0-4752AC356F9E}" type="presParOf" srcId="{A92788D4-309A-7A48-8340-E301302D4554}" destId="{8E0271C5-B99A-4C4D-B2FA-F1C465E1BBE1}"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10155-DA6D-5B42-AF68-DFB652ADFAB5}">
      <dsp:nvSpPr>
        <dsp:cNvPr id="0" name=""/>
        <dsp:cNvSpPr/>
      </dsp:nvSpPr>
      <dsp:spPr>
        <a:xfrm>
          <a:off x="2787429" y="4654"/>
          <a:ext cx="1413770" cy="551995"/>
        </a:xfrm>
        <a:prstGeom prst="ellipse">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Start</a:t>
          </a:r>
        </a:p>
      </dsp:txBody>
      <dsp:txXfrm>
        <a:off x="2994471" y="85492"/>
        <a:ext cx="999686" cy="390319"/>
      </dsp:txXfrm>
    </dsp:sp>
    <dsp:sp modelId="{E3A51C1D-E0A1-5E4F-9061-6B2D02D6C901}">
      <dsp:nvSpPr>
        <dsp:cNvPr id="0" name=""/>
        <dsp:cNvSpPr/>
      </dsp:nvSpPr>
      <dsp:spPr>
        <a:xfrm rot="5400000">
          <a:off x="3390815" y="570449"/>
          <a:ext cx="206998" cy="24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3419795" y="591149"/>
        <a:ext cx="149039" cy="144899"/>
      </dsp:txXfrm>
    </dsp:sp>
    <dsp:sp modelId="{51E2E446-E030-8941-9037-C3B82DF3D7E6}">
      <dsp:nvSpPr>
        <dsp:cNvPr id="0" name=""/>
        <dsp:cNvSpPr/>
      </dsp:nvSpPr>
      <dsp:spPr>
        <a:xfrm>
          <a:off x="2476953" y="832647"/>
          <a:ext cx="2034721" cy="5519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prstClr val="white"/>
              </a:solidFill>
              <a:latin typeface="Calibri" panose="020F0502020204030204"/>
              <a:ea typeface="+mn-ea"/>
              <a:cs typeface="+mn-cs"/>
            </a:rPr>
            <a:t>Install</a:t>
          </a:r>
          <a:r>
            <a:rPr lang="en-US" sz="2000" kern="1200" dirty="0"/>
            <a:t> </a:t>
          </a:r>
          <a:r>
            <a:rPr lang="en-US" sz="2000" kern="1200" dirty="0">
              <a:solidFill>
                <a:prstClr val="white"/>
              </a:solidFill>
              <a:latin typeface="Calibri" panose="020F0502020204030204"/>
              <a:ea typeface="+mn-ea"/>
              <a:cs typeface="+mn-cs"/>
            </a:rPr>
            <a:t>Python</a:t>
          </a:r>
        </a:p>
      </dsp:txBody>
      <dsp:txXfrm>
        <a:off x="2503899" y="859593"/>
        <a:ext cx="1980829" cy="498103"/>
      </dsp:txXfrm>
    </dsp:sp>
    <dsp:sp modelId="{80BE482C-37E4-9942-9F36-3075C1870415}">
      <dsp:nvSpPr>
        <dsp:cNvPr id="0" name=""/>
        <dsp:cNvSpPr/>
      </dsp:nvSpPr>
      <dsp:spPr>
        <a:xfrm rot="5400000">
          <a:off x="3390815" y="1398442"/>
          <a:ext cx="206998" cy="24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3419795" y="1419142"/>
        <a:ext cx="149039" cy="144899"/>
      </dsp:txXfrm>
    </dsp:sp>
    <dsp:sp modelId="{841CAC4C-B9FC-8343-8FC3-C08C078E6680}">
      <dsp:nvSpPr>
        <dsp:cNvPr id="0" name=""/>
        <dsp:cNvSpPr/>
      </dsp:nvSpPr>
      <dsp:spPr>
        <a:xfrm>
          <a:off x="1338938" y="1660640"/>
          <a:ext cx="4310752" cy="551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t>Download weather data to a database</a:t>
          </a:r>
        </a:p>
      </dsp:txBody>
      <dsp:txXfrm>
        <a:off x="1355105" y="1676807"/>
        <a:ext cx="4278418" cy="519661"/>
      </dsp:txXfrm>
    </dsp:sp>
    <dsp:sp modelId="{185F69BE-195D-2344-8B44-1A5B1D869390}">
      <dsp:nvSpPr>
        <dsp:cNvPr id="0" name=""/>
        <dsp:cNvSpPr/>
      </dsp:nvSpPr>
      <dsp:spPr>
        <a:xfrm rot="5400000">
          <a:off x="3390815" y="2226436"/>
          <a:ext cx="206998" cy="24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3419795" y="2247136"/>
        <a:ext cx="149039" cy="144899"/>
      </dsp:txXfrm>
    </dsp:sp>
    <dsp:sp modelId="{F027C13B-0D14-474D-B26F-E9E9FF067EC0}">
      <dsp:nvSpPr>
        <dsp:cNvPr id="0" name=""/>
        <dsp:cNvSpPr/>
      </dsp:nvSpPr>
      <dsp:spPr>
        <a:xfrm>
          <a:off x="1034137" y="2488633"/>
          <a:ext cx="4920354" cy="551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t>Extract weather data from database into a comma separated file with python</a:t>
          </a:r>
        </a:p>
      </dsp:txBody>
      <dsp:txXfrm>
        <a:off x="1050304" y="2504800"/>
        <a:ext cx="4888020" cy="519661"/>
      </dsp:txXfrm>
    </dsp:sp>
    <dsp:sp modelId="{0D4BD18C-0F59-D24C-8676-7711BA8B8314}">
      <dsp:nvSpPr>
        <dsp:cNvPr id="0" name=""/>
        <dsp:cNvSpPr/>
      </dsp:nvSpPr>
      <dsp:spPr>
        <a:xfrm rot="5400000">
          <a:off x="3390815" y="3054429"/>
          <a:ext cx="206998" cy="24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3419795" y="3075129"/>
        <a:ext cx="149039" cy="144899"/>
      </dsp:txXfrm>
    </dsp:sp>
    <dsp:sp modelId="{76F7164D-6904-0148-B30E-69CF9EFCC5B9}">
      <dsp:nvSpPr>
        <dsp:cNvPr id="0" name=""/>
        <dsp:cNvSpPr/>
      </dsp:nvSpPr>
      <dsp:spPr>
        <a:xfrm>
          <a:off x="2166257" y="3316626"/>
          <a:ext cx="2656113" cy="551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t>Cleanse weather data</a:t>
          </a:r>
        </a:p>
      </dsp:txBody>
      <dsp:txXfrm>
        <a:off x="2182424" y="3332793"/>
        <a:ext cx="2623779" cy="519661"/>
      </dsp:txXfrm>
    </dsp:sp>
    <dsp:sp modelId="{2D7AC173-430F-CF40-A291-842CFF9B9C2E}">
      <dsp:nvSpPr>
        <dsp:cNvPr id="0" name=""/>
        <dsp:cNvSpPr/>
      </dsp:nvSpPr>
      <dsp:spPr>
        <a:xfrm rot="5400000">
          <a:off x="3390815" y="3882422"/>
          <a:ext cx="206998" cy="24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3419795" y="3903122"/>
        <a:ext cx="149039" cy="144899"/>
      </dsp:txXfrm>
    </dsp:sp>
    <dsp:sp modelId="{79F42B81-C2F9-D64E-A020-C2D0E857D994}">
      <dsp:nvSpPr>
        <dsp:cNvPr id="0" name=""/>
        <dsp:cNvSpPr/>
      </dsp:nvSpPr>
      <dsp:spPr>
        <a:xfrm>
          <a:off x="1872342" y="4144619"/>
          <a:ext cx="3243944" cy="551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Use Excel to manipulate data</a:t>
          </a:r>
        </a:p>
      </dsp:txBody>
      <dsp:txXfrm>
        <a:off x="1888509" y="4160786"/>
        <a:ext cx="3211610" cy="519661"/>
      </dsp:txXfrm>
    </dsp:sp>
    <dsp:sp modelId="{DCCF45A9-72F6-2342-BE31-7C82B4C6BBA9}">
      <dsp:nvSpPr>
        <dsp:cNvPr id="0" name=""/>
        <dsp:cNvSpPr/>
      </dsp:nvSpPr>
      <dsp:spPr>
        <a:xfrm rot="5400000">
          <a:off x="3390815" y="4710415"/>
          <a:ext cx="206998" cy="24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3419795" y="4731115"/>
        <a:ext cx="149039" cy="144899"/>
      </dsp:txXfrm>
    </dsp:sp>
    <dsp:sp modelId="{7A0256FE-D604-DB4F-8A2B-B65915DAFAE6}">
      <dsp:nvSpPr>
        <dsp:cNvPr id="0" name=""/>
        <dsp:cNvSpPr/>
      </dsp:nvSpPr>
      <dsp:spPr>
        <a:xfrm>
          <a:off x="609597" y="4972612"/>
          <a:ext cx="5769433" cy="551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Use python data analytics modules to develop graphical models</a:t>
          </a:r>
        </a:p>
      </dsp:txBody>
      <dsp:txXfrm>
        <a:off x="625764" y="4988779"/>
        <a:ext cx="5737099" cy="519661"/>
      </dsp:txXfrm>
    </dsp:sp>
    <dsp:sp modelId="{51FFB053-CEF2-BF4C-A25A-D0958F30D018}">
      <dsp:nvSpPr>
        <dsp:cNvPr id="0" name=""/>
        <dsp:cNvSpPr/>
      </dsp:nvSpPr>
      <dsp:spPr>
        <a:xfrm rot="5400000">
          <a:off x="3390815" y="5538408"/>
          <a:ext cx="206998" cy="24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3419795" y="5559108"/>
        <a:ext cx="149039" cy="144899"/>
      </dsp:txXfrm>
    </dsp:sp>
    <dsp:sp modelId="{8E0271C5-B99A-4C4D-B2FA-F1C465E1BBE1}">
      <dsp:nvSpPr>
        <dsp:cNvPr id="0" name=""/>
        <dsp:cNvSpPr/>
      </dsp:nvSpPr>
      <dsp:spPr>
        <a:xfrm>
          <a:off x="2390323" y="5800605"/>
          <a:ext cx="2207981" cy="551995"/>
        </a:xfrm>
        <a:prstGeom prst="ellipse">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Stop</a:t>
          </a:r>
        </a:p>
      </dsp:txBody>
      <dsp:txXfrm>
        <a:off x="2713674" y="5881443"/>
        <a:ext cx="1561279" cy="3903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3774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21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93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796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3610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4653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869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2/22/22</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2/22/22</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314824" y="735106"/>
            <a:ext cx="10053763" cy="2928470"/>
          </a:xfrm>
        </p:spPr>
        <p:txBody>
          <a:bodyPr anchor="b">
            <a:normAutofit/>
          </a:bodyPr>
          <a:lstStyle/>
          <a:p>
            <a:pPr algn="l"/>
            <a:r>
              <a:rPr lang="en-US" sz="5400" dirty="0">
                <a:solidFill>
                  <a:srgbClr val="FFFFFF"/>
                </a:solidFill>
              </a:rPr>
              <a:t>CEIS110</a:t>
            </a:r>
            <a:br>
              <a:rPr lang="en-US" sz="5400" dirty="0">
                <a:solidFill>
                  <a:srgbClr val="FFFFFF"/>
                </a:solidFill>
              </a:rPr>
            </a:br>
            <a:r>
              <a:rPr lang="en-US" sz="5400" dirty="0">
                <a:solidFill>
                  <a:srgbClr val="FFFFFF"/>
                </a:solidFill>
              </a:rPr>
              <a:t>Programming with Data</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350682" y="4870824"/>
            <a:ext cx="10005951" cy="1458258"/>
          </a:xfrm>
        </p:spPr>
        <p:txBody>
          <a:bodyPr anchor="ctr">
            <a:normAutofit/>
          </a:bodyPr>
          <a:lstStyle/>
          <a:p>
            <a:pPr algn="l"/>
            <a:r>
              <a:rPr lang="en-US" dirty="0"/>
              <a:t>Vouthanack Sovann</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57200" y="574689"/>
            <a:ext cx="5323715" cy="941877"/>
          </a:xfrm>
        </p:spPr>
        <p:txBody>
          <a:bodyPr vert="horz" lIns="91440" tIns="45720" rIns="91440" bIns="45720" rtlCol="0" anchor="b">
            <a:normAutofit/>
          </a:bodyPr>
          <a:lstStyle/>
          <a:p>
            <a:r>
              <a:rPr lang="en-US" sz="4000" kern="1200" dirty="0" err="1">
                <a:solidFill>
                  <a:schemeClr val="tx1"/>
                </a:solidFill>
                <a:latin typeface="+mj-lt"/>
                <a:ea typeface="+mj-ea"/>
                <a:cs typeface="+mj-cs"/>
              </a:rPr>
              <a:t>BuildWeatherDb.py</a:t>
            </a:r>
            <a:r>
              <a:rPr lang="en-US" sz="4000" kern="1200" dirty="0">
                <a:solidFill>
                  <a:schemeClr val="tx1"/>
                </a:solidFill>
                <a:latin typeface="+mj-lt"/>
                <a:ea typeface="+mj-ea"/>
                <a:cs typeface="+mj-cs"/>
              </a:rPr>
              <a:t> Code </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65726" y="2478563"/>
            <a:ext cx="5315189" cy="3535083"/>
          </a:xfrm>
        </p:spPr>
        <p:txBody>
          <a:bodyPr vert="horz" lIns="91440" tIns="45720" rIns="91440" bIns="45720" rtlCol="0" anchor="t">
            <a:normAutofit/>
          </a:bodyPr>
          <a:lstStyle/>
          <a:p>
            <a:r>
              <a:rPr lang="en-US" sz="2000" dirty="0"/>
              <a:t>Screenshot of code in Spyder</a:t>
            </a:r>
          </a:p>
          <a:p>
            <a:endParaRPr lang="en-US" sz="2000" dirty="0"/>
          </a:p>
          <a:p>
            <a:r>
              <a:rPr lang="en-US" sz="2000" dirty="0"/>
              <a:t>The code will create a table named Observations with the fields: timestamp, windspeed, temperature, </a:t>
            </a:r>
            <a:r>
              <a:rPr lang="en-US" sz="2000" dirty="0" err="1"/>
              <a:t>relativeHumidity</a:t>
            </a:r>
            <a:r>
              <a:rPr lang="en-US" sz="2000" dirty="0"/>
              <a:t>, </a:t>
            </a:r>
            <a:r>
              <a:rPr lang="en-US" sz="2000" dirty="0" err="1"/>
              <a:t>windDirection</a:t>
            </a:r>
            <a:r>
              <a:rPr lang="en-US" sz="2000" dirty="0"/>
              <a:t>, </a:t>
            </a:r>
            <a:r>
              <a:rPr lang="en-US" sz="2000" dirty="0" err="1"/>
              <a:t>barometricPressure</a:t>
            </a:r>
            <a:r>
              <a:rPr lang="en-US" sz="2000" dirty="0"/>
              <a:t>, visibility, and </a:t>
            </a:r>
            <a:r>
              <a:rPr lang="en-US" sz="2000" dirty="0" err="1"/>
              <a:t>textDescription</a:t>
            </a:r>
            <a:r>
              <a:rPr lang="en-US" sz="2000" dirty="0"/>
              <a:t>.</a:t>
            </a:r>
          </a:p>
          <a:p>
            <a:endParaRPr lang="en-US" sz="2000" dirty="0"/>
          </a:p>
          <a:p>
            <a:r>
              <a:rPr lang="en-US" sz="2000" dirty="0"/>
              <a:t>The database will be named </a:t>
            </a:r>
            <a:r>
              <a:rPr lang="en-US" sz="2000" dirty="0" err="1"/>
              <a:t>weather.db</a:t>
            </a:r>
            <a:r>
              <a:rPr lang="en-US" sz="2000" dirty="0"/>
              <a:t> and stored in the same directory as the python code.</a:t>
            </a:r>
          </a:p>
          <a:p>
            <a:pPr indent="-228600">
              <a:buFont typeface="Arial" panose="020B0604020202020204" pitchFamily="34" charset="0"/>
              <a:buChar char="•"/>
            </a:pPr>
            <a:endParaRPr lang="en-US" sz="2000" dirty="0"/>
          </a:p>
        </p:txBody>
      </p:sp>
      <p:sp>
        <p:nvSpPr>
          <p:cNvPr id="17"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Graphical user interface, text, chat or text message&#10;&#10;Description automatically generated">
            <a:extLst>
              <a:ext uri="{FF2B5EF4-FFF2-40B4-BE49-F238E27FC236}">
                <a16:creationId xmlns:a16="http://schemas.microsoft.com/office/drawing/2014/main" id="{79765C80-F67A-5741-8B55-34B22DA21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74689"/>
            <a:ext cx="5862183" cy="5759592"/>
          </a:xfrm>
          <a:prstGeom prst="rect">
            <a:avLst/>
          </a:prstGeom>
        </p:spPr>
      </p:pic>
    </p:spTree>
    <p:extLst>
      <p:ext uri="{BB962C8B-B14F-4D97-AF65-F5344CB8AC3E}">
        <p14:creationId xmlns:p14="http://schemas.microsoft.com/office/powerpoint/2010/main" val="159463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21997" y="384032"/>
            <a:ext cx="5323715" cy="1642970"/>
          </a:xfrm>
        </p:spPr>
        <p:txBody>
          <a:bodyPr vert="horz" lIns="91440" tIns="45720" rIns="91440" bIns="45720" rtlCol="0" anchor="b">
            <a:normAutofit/>
          </a:bodyPr>
          <a:lstStyle/>
          <a:p>
            <a:r>
              <a:rPr lang="en-US" sz="4000" kern="1200" dirty="0" err="1">
                <a:solidFill>
                  <a:schemeClr val="tx1"/>
                </a:solidFill>
                <a:latin typeface="+mj-lt"/>
                <a:ea typeface="+mj-ea"/>
                <a:cs typeface="+mj-cs"/>
              </a:rPr>
              <a:t>Weather.db</a:t>
            </a:r>
            <a:r>
              <a:rPr lang="en-US" sz="4000" kern="1200" dirty="0">
                <a:solidFill>
                  <a:schemeClr val="tx1"/>
                </a:solidFill>
                <a:latin typeface="+mj-lt"/>
                <a:ea typeface="+mj-ea"/>
                <a:cs typeface="+mj-cs"/>
              </a:rPr>
              <a:t> File</a:t>
            </a:r>
            <a:br>
              <a:rPr lang="en-US" sz="4000"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230523" y="2287906"/>
            <a:ext cx="5315189" cy="3535083"/>
          </a:xfrm>
        </p:spPr>
        <p:txBody>
          <a:bodyPr vert="horz" lIns="91440" tIns="45720" rIns="91440" bIns="45720" rtlCol="0" anchor="t">
            <a:normAutofit/>
          </a:bodyPr>
          <a:lstStyle/>
          <a:p>
            <a:r>
              <a:rPr lang="en-US" sz="2000" dirty="0"/>
              <a:t>Screenshot of Windows Explorer showing database file </a:t>
            </a:r>
            <a:r>
              <a:rPr lang="en-US" sz="2000" dirty="0" err="1"/>
              <a:t>Weather.db</a:t>
            </a:r>
            <a:r>
              <a:rPr lang="en-US" sz="2000" dirty="0"/>
              <a:t> was created</a:t>
            </a:r>
          </a:p>
          <a:p>
            <a:pPr indent="-228600">
              <a:buFont typeface="Arial" panose="020B0604020202020204" pitchFamily="34" charset="0"/>
              <a:buChar char="•"/>
            </a:pPr>
            <a:endParaRPr lang="en-US" sz="2000" dirty="0"/>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screenshot of a computer&#10;&#10;Description automatically generated with medium confidence">
            <a:extLst>
              <a:ext uri="{FF2B5EF4-FFF2-40B4-BE49-F238E27FC236}">
                <a16:creationId xmlns:a16="http://schemas.microsoft.com/office/drawing/2014/main" id="{A70B04F4-D7E9-2943-9113-2E51DE048FBB}"/>
              </a:ext>
            </a:extLst>
          </p:cNvPr>
          <p:cNvPicPr>
            <a:picLocks noChangeAspect="1"/>
          </p:cNvPicPr>
          <p:nvPr/>
        </p:nvPicPr>
        <p:blipFill rotWithShape="1">
          <a:blip r:embed="rId2">
            <a:extLst>
              <a:ext uri="{28A0092B-C50C-407E-A947-70E740481C1C}">
                <a14:useLocalDpi xmlns:a14="http://schemas.microsoft.com/office/drawing/2010/main" val="0"/>
              </a:ext>
            </a:extLst>
          </a:blip>
          <a:srcRect r="18652"/>
          <a:stretch/>
        </p:blipFill>
        <p:spPr>
          <a:xfrm>
            <a:off x="5776235" y="1610738"/>
            <a:ext cx="6072430" cy="2444709"/>
          </a:xfrm>
          <a:prstGeom prst="rect">
            <a:avLst/>
          </a:prstGeom>
        </p:spPr>
      </p:pic>
    </p:spTree>
    <p:extLst>
      <p:ext uri="{BB962C8B-B14F-4D97-AF65-F5344CB8AC3E}">
        <p14:creationId xmlns:p14="http://schemas.microsoft.com/office/powerpoint/2010/main" val="152368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383564" y="348865"/>
            <a:ext cx="9718111" cy="1576446"/>
          </a:xfrm>
        </p:spPr>
        <p:txBody>
          <a:bodyPr anchor="ctr">
            <a:normAutofit/>
          </a:bodyPr>
          <a:lstStyle/>
          <a:p>
            <a:r>
              <a:rPr lang="en-US" sz="5400" dirty="0">
                <a:solidFill>
                  <a:srgbClr val="FFFFFF"/>
                </a:solidFill>
              </a:rPr>
              <a:t>Querying the Database</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1249050" y="2518294"/>
            <a:ext cx="9987138" cy="3859597"/>
          </a:xfrm>
        </p:spPr>
        <p:txBody>
          <a:bodyPr>
            <a:normAutofit/>
          </a:bodyPr>
          <a:lstStyle/>
          <a:p>
            <a:pPr lvl="1"/>
            <a:r>
              <a:rPr lang="en-US" sz="2800" dirty="0"/>
              <a:t>Structured Query Language (SQL) is a programming language used for working with relational databases.</a:t>
            </a:r>
          </a:p>
          <a:p>
            <a:pPr lvl="1"/>
            <a:endParaRPr lang="en-US" sz="2800" dirty="0"/>
          </a:p>
          <a:p>
            <a:pPr lvl="1"/>
            <a:r>
              <a:rPr lang="en-US" sz="2800" dirty="0" err="1"/>
              <a:t>Sypder</a:t>
            </a:r>
            <a:r>
              <a:rPr lang="en-US" sz="2800" dirty="0"/>
              <a:t> was used to query the database and view the results.</a:t>
            </a:r>
          </a:p>
        </p:txBody>
      </p:sp>
    </p:spTree>
    <p:extLst>
      <p:ext uri="{BB962C8B-B14F-4D97-AF65-F5344CB8AC3E}">
        <p14:creationId xmlns:p14="http://schemas.microsoft.com/office/powerpoint/2010/main" val="52018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Query to retrieve all columns and all rows (Screenshot)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60042" y="806824"/>
            <a:ext cx="2919738" cy="1494117"/>
          </a:xfrm>
        </p:spPr>
        <p:txBody>
          <a:bodyPr vert="horz" lIns="91440" tIns="45720" rIns="91440" bIns="45720" rtlCol="0" anchor="b">
            <a:normAutofit/>
          </a:bodyPr>
          <a:lstStyle/>
          <a:p>
            <a:r>
              <a:rPr lang="en-US" sz="2000" kern="1200">
                <a:solidFill>
                  <a:srgbClr val="FFFFFF"/>
                </a:solidFill>
                <a:latin typeface="+mn-lt"/>
                <a:ea typeface="+mn-ea"/>
                <a:cs typeface="+mn-cs"/>
              </a:rPr>
              <a:t>Screenshot of SQL query command and results</a:t>
            </a:r>
          </a:p>
        </p:txBody>
      </p:sp>
      <p:pic>
        <p:nvPicPr>
          <p:cNvPr id="4" name="Picture 3" descr="A screenshot of a computer&#10;&#10;Description automatically generated with medium confidence">
            <a:extLst>
              <a:ext uri="{FF2B5EF4-FFF2-40B4-BE49-F238E27FC236}">
                <a16:creationId xmlns:a16="http://schemas.microsoft.com/office/drawing/2014/main" id="{B259A58C-4464-9345-B5F0-215C824D1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427" y="948744"/>
            <a:ext cx="8116390" cy="5072743"/>
          </a:xfrm>
          <a:prstGeom prst="rect">
            <a:avLst/>
          </a:prstGeom>
        </p:spPr>
      </p:pic>
    </p:spTree>
    <p:extLst>
      <p:ext uri="{BB962C8B-B14F-4D97-AF65-F5344CB8AC3E}">
        <p14:creationId xmlns:p14="http://schemas.microsoft.com/office/powerpoint/2010/main" val="395787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DDBBBFDB-282C-894B-A245-289984EC0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994" y="489858"/>
            <a:ext cx="8941149" cy="5562600"/>
          </a:xfrm>
          <a:prstGeom prst="rect">
            <a:avLst/>
          </a:prstGeom>
        </p:spPr>
      </p:pic>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50372" y="1578429"/>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a:solidFill>
                  <a:srgbClr val="FFFFFF"/>
                </a:solidFill>
                <a:latin typeface="+mj-lt"/>
                <a:ea typeface="+mj-ea"/>
                <a:cs typeface="+mj-cs"/>
              </a:rPr>
              <a:t>Query to retrieve lowest and highest temperatures</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(Screenshot)</a:t>
            </a:r>
          </a:p>
        </p:txBody>
      </p:sp>
    </p:spTree>
    <p:extLst>
      <p:ext uri="{BB962C8B-B14F-4D97-AF65-F5344CB8AC3E}">
        <p14:creationId xmlns:p14="http://schemas.microsoft.com/office/powerpoint/2010/main" val="177896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screenshot of a computer&#10;&#10;Description automatically generated with medium confidence">
            <a:extLst>
              <a:ext uri="{FF2B5EF4-FFF2-40B4-BE49-F238E27FC236}">
                <a16:creationId xmlns:a16="http://schemas.microsoft.com/office/drawing/2014/main" id="{B5C9BCB8-6986-344C-9FDE-438F87823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620" y="729343"/>
            <a:ext cx="8836165" cy="5497286"/>
          </a:xfrm>
          <a:prstGeom prst="rect">
            <a:avLst/>
          </a:prstGeom>
        </p:spPr>
      </p:pic>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93991" y="1545771"/>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Query to retrieve all clear days</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(Screenshot)</a:t>
            </a:r>
          </a:p>
        </p:txBody>
      </p:sp>
    </p:spTree>
    <p:extLst>
      <p:ext uri="{BB962C8B-B14F-4D97-AF65-F5344CB8AC3E}">
        <p14:creationId xmlns:p14="http://schemas.microsoft.com/office/powerpoint/2010/main" val="276190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383564" y="348865"/>
            <a:ext cx="9718111" cy="1576446"/>
          </a:xfrm>
        </p:spPr>
        <p:txBody>
          <a:bodyPr anchor="ctr">
            <a:normAutofit/>
          </a:bodyPr>
          <a:lstStyle/>
          <a:p>
            <a:r>
              <a:rPr lang="en-US" sz="5400" dirty="0">
                <a:solidFill>
                  <a:srgbClr val="FFFFFF"/>
                </a:solidFill>
              </a:rPr>
              <a:t>Data Cleansing</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1249050" y="2518294"/>
            <a:ext cx="9987138" cy="3859597"/>
          </a:xfrm>
        </p:spPr>
        <p:txBody>
          <a:bodyPr>
            <a:normAutofit/>
          </a:bodyPr>
          <a:lstStyle/>
          <a:p>
            <a:pPr lvl="1"/>
            <a:r>
              <a:rPr lang="en-US" sz="2800" dirty="0"/>
              <a:t>Data output from machines may have errors or extraneous data. When cleansing the data, programs can automatically put it in the format needed to be read by other programs.</a:t>
            </a:r>
          </a:p>
          <a:p>
            <a:pPr lvl="1"/>
            <a:r>
              <a:rPr lang="en-US" sz="2800" dirty="0"/>
              <a:t>A python program is reading the data output by the python program and saving it in a csv file so that it can be read by Excel.</a:t>
            </a:r>
          </a:p>
          <a:p>
            <a:pPr lvl="1"/>
            <a:r>
              <a:rPr lang="en-US" sz="2800" dirty="0"/>
              <a:t>Often, data must be cleansed of spurious or missing values in a dataset. The data must be complete, valid, and standardized.</a:t>
            </a:r>
          </a:p>
        </p:txBody>
      </p:sp>
    </p:spTree>
    <p:extLst>
      <p:ext uri="{BB962C8B-B14F-4D97-AF65-F5344CB8AC3E}">
        <p14:creationId xmlns:p14="http://schemas.microsoft.com/office/powerpoint/2010/main" val="117748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3300" kern="1200" dirty="0">
                <a:solidFill>
                  <a:srgbClr val="FFFFFF"/>
                </a:solidFill>
                <a:latin typeface="+mj-lt"/>
                <a:ea typeface="+mj-ea"/>
                <a:cs typeface="+mj-cs"/>
              </a:rPr>
              <a:t>Python code (Screenshot or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39635" y="2546161"/>
            <a:ext cx="3200451" cy="2985929"/>
          </a:xfrm>
        </p:spPr>
        <p:txBody>
          <a:bodyPr vert="horz" lIns="91440" tIns="45720" rIns="91440" bIns="45720" rtlCol="0" anchor="t">
            <a:normAutofit/>
          </a:bodyPr>
          <a:lstStyle/>
          <a:p>
            <a:pPr indent="-228600">
              <a:buFont typeface="Arial" panose="020B0604020202020204" pitchFamily="34" charset="0"/>
              <a:buChar char="•"/>
            </a:pPr>
            <a:r>
              <a:rPr lang="en-US" sz="2400" dirty="0" err="1">
                <a:solidFill>
                  <a:srgbClr val="FEFFFF"/>
                </a:solidFill>
              </a:rPr>
              <a:t>ExtractTempHumidity.py</a:t>
            </a:r>
            <a:r>
              <a:rPr lang="en-US" sz="2400" dirty="0">
                <a:solidFill>
                  <a:srgbClr val="FEFFFF"/>
                </a:solidFill>
              </a:rPr>
              <a:t> Python code with your name and date in comments</a:t>
            </a:r>
          </a:p>
          <a:p>
            <a:pPr indent="-228600">
              <a:buFont typeface="Arial" panose="020B0604020202020204" pitchFamily="34" charset="0"/>
              <a:buChar char="•"/>
            </a:pPr>
            <a:endParaRPr lang="en-US" sz="2400" dirty="0">
              <a:solidFill>
                <a:srgbClr val="FEFFFF"/>
              </a:solidFill>
            </a:endParaRPr>
          </a:p>
          <a:p>
            <a:pPr indent="-228600">
              <a:buFont typeface="Arial" panose="020B0604020202020204" pitchFamily="34" charset="0"/>
              <a:buChar char="•"/>
            </a:pPr>
            <a:endParaRPr lang="en-US" sz="2400" dirty="0">
              <a:solidFill>
                <a:srgbClr val="FEFFFF"/>
              </a:solidFill>
            </a:endParaRPr>
          </a:p>
        </p:txBody>
      </p:sp>
      <p:pic>
        <p:nvPicPr>
          <p:cNvPr id="4" name="Picture 3" descr="A screenshot of a computer&#10;&#10;Description automatically generated with medium confidence">
            <a:extLst>
              <a:ext uri="{FF2B5EF4-FFF2-40B4-BE49-F238E27FC236}">
                <a16:creationId xmlns:a16="http://schemas.microsoft.com/office/drawing/2014/main" id="{1548C895-77AC-624E-B177-03246D9E9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323" y="509516"/>
            <a:ext cx="7727442" cy="5521414"/>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2800" kern="1200">
                <a:solidFill>
                  <a:srgbClr val="FFFFFF"/>
                </a:solidFill>
                <a:latin typeface="+mj-lt"/>
                <a:ea typeface="+mj-ea"/>
                <a:cs typeface="+mj-cs"/>
              </a:rPr>
              <a:t>Retrieve and Convert Data to CSV Format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39635" y="2546161"/>
            <a:ext cx="3200451" cy="2985929"/>
          </a:xfrm>
        </p:spPr>
        <p:txBody>
          <a:bodyPr vert="horz" lIns="91440" tIns="45720" rIns="91440" bIns="45720" rtlCol="0" anchor="t">
            <a:normAutofit/>
          </a:bodyPr>
          <a:lstStyle/>
          <a:p>
            <a:pPr indent="-228600">
              <a:buFont typeface="Arial" panose="020B0604020202020204" pitchFamily="34" charset="0"/>
              <a:buChar char="•"/>
            </a:pPr>
            <a:r>
              <a:rPr lang="en-US" sz="2400">
                <a:solidFill>
                  <a:srgbClr val="FEFFFF"/>
                </a:solidFill>
              </a:rPr>
              <a:t>Formatdata file open in Excel showing 3 columns of data</a:t>
            </a:r>
          </a:p>
          <a:p>
            <a:pPr indent="-228600">
              <a:buFont typeface="Arial" panose="020B0604020202020204" pitchFamily="34" charset="0"/>
              <a:buChar char="•"/>
            </a:pPr>
            <a:endParaRPr lang="en-US" sz="2400">
              <a:solidFill>
                <a:srgbClr val="FEFFFF"/>
              </a:solidFill>
            </a:endParaRPr>
          </a:p>
          <a:p>
            <a:pPr indent="-228600">
              <a:buFont typeface="Arial" panose="020B0604020202020204" pitchFamily="34" charset="0"/>
              <a:buChar char="•"/>
            </a:pPr>
            <a:endParaRPr lang="en-US" sz="2400">
              <a:solidFill>
                <a:srgbClr val="FEFFFF"/>
              </a:solidFill>
            </a:endParaRPr>
          </a:p>
        </p:txBody>
      </p:sp>
      <p:pic>
        <p:nvPicPr>
          <p:cNvPr id="4" name="Picture 3" descr="Graphical user interface, application, table, Excel&#10;&#10;Description automatically generated">
            <a:extLst>
              <a:ext uri="{FF2B5EF4-FFF2-40B4-BE49-F238E27FC236}">
                <a16:creationId xmlns:a16="http://schemas.microsoft.com/office/drawing/2014/main" id="{5E1ADF1B-CBCA-E141-A830-8ACB012EE9BC}"/>
              </a:ext>
            </a:extLst>
          </p:cNvPr>
          <p:cNvPicPr>
            <a:picLocks noChangeAspect="1"/>
          </p:cNvPicPr>
          <p:nvPr/>
        </p:nvPicPr>
        <p:blipFill rotWithShape="1">
          <a:blip r:embed="rId2">
            <a:extLst>
              <a:ext uri="{28A0092B-C50C-407E-A947-70E740481C1C}">
                <a14:useLocalDpi xmlns:a14="http://schemas.microsoft.com/office/drawing/2010/main" val="0"/>
              </a:ext>
            </a:extLst>
          </a:blip>
          <a:srcRect r="76875"/>
          <a:stretch/>
        </p:blipFill>
        <p:spPr>
          <a:xfrm>
            <a:off x="6845301" y="25896"/>
            <a:ext cx="2755900" cy="6703544"/>
          </a:xfrm>
          <a:prstGeom prst="rect">
            <a:avLst/>
          </a:prstGeom>
        </p:spPr>
      </p:pic>
    </p:spTree>
    <p:extLst>
      <p:ext uri="{BB962C8B-B14F-4D97-AF65-F5344CB8AC3E}">
        <p14:creationId xmlns:p14="http://schemas.microsoft.com/office/powerpoint/2010/main" val="300437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57200" y="611340"/>
            <a:ext cx="5323715" cy="882923"/>
          </a:xfrm>
        </p:spPr>
        <p:txBody>
          <a:bodyPr vert="horz" lIns="91440" tIns="45720" rIns="91440" bIns="45720" rtlCol="0" anchor="b">
            <a:normAutofit/>
          </a:bodyPr>
          <a:lstStyle/>
          <a:p>
            <a:r>
              <a:rPr lang="en-US" sz="4000" kern="1200" dirty="0">
                <a:solidFill>
                  <a:schemeClr val="tx1"/>
                </a:solidFill>
                <a:latin typeface="+mj-lt"/>
                <a:ea typeface="+mj-ea"/>
                <a:cs typeface="+mj-cs"/>
              </a:rPr>
              <a:t>Python Console</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65726" y="2515214"/>
            <a:ext cx="5315189" cy="3535083"/>
          </a:xfrm>
        </p:spPr>
        <p:txBody>
          <a:bodyPr vert="horz" lIns="91440" tIns="45720" rIns="91440" bIns="45720" rtlCol="0" anchor="t">
            <a:normAutofit/>
          </a:bodyPr>
          <a:lstStyle/>
          <a:p>
            <a:pPr indent="-228600">
              <a:buFont typeface="Arial" panose="020B0604020202020204" pitchFamily="34" charset="0"/>
              <a:buChar char="•"/>
            </a:pPr>
            <a:r>
              <a:rPr lang="en-US" sz="2000" dirty="0"/>
              <a:t>Screenshot of program output in Python console showing program executed successfully</a:t>
            </a:r>
          </a:p>
          <a:p>
            <a:pPr indent="-228600">
              <a:buFont typeface="Arial" panose="020B0604020202020204" pitchFamily="34" charset="0"/>
              <a:buChar char="•"/>
            </a:pPr>
            <a:endParaRPr lang="en-US" sz="2000" dirty="0"/>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Text&#10;&#10;Description automatically generated">
            <a:extLst>
              <a:ext uri="{FF2B5EF4-FFF2-40B4-BE49-F238E27FC236}">
                <a16:creationId xmlns:a16="http://schemas.microsoft.com/office/drawing/2014/main" id="{81A977C7-2562-B04F-B58A-344220714DA0}"/>
              </a:ext>
            </a:extLst>
          </p:cNvPr>
          <p:cNvPicPr>
            <a:picLocks noChangeAspect="1"/>
          </p:cNvPicPr>
          <p:nvPr/>
        </p:nvPicPr>
        <p:blipFill rotWithShape="1">
          <a:blip r:embed="rId2">
            <a:extLst>
              <a:ext uri="{28A0092B-C50C-407E-A947-70E740481C1C}">
                <a14:useLocalDpi xmlns:a14="http://schemas.microsoft.com/office/drawing/2010/main" val="0"/>
              </a:ext>
            </a:extLst>
          </a:blip>
          <a:srcRect r="40928"/>
          <a:stretch/>
        </p:blipFill>
        <p:spPr>
          <a:xfrm>
            <a:off x="6164804" y="364005"/>
            <a:ext cx="5782421" cy="5579595"/>
          </a:xfrm>
          <a:prstGeom prst="rect">
            <a:avLst/>
          </a:prstGeom>
        </p:spPr>
      </p:pic>
    </p:spTree>
    <p:extLst>
      <p:ext uri="{BB962C8B-B14F-4D97-AF65-F5344CB8AC3E}">
        <p14:creationId xmlns:p14="http://schemas.microsoft.com/office/powerpoint/2010/main" val="264230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383564" y="348865"/>
            <a:ext cx="9718111" cy="1576446"/>
          </a:xfrm>
        </p:spPr>
        <p:txBody>
          <a:bodyPr anchor="ctr">
            <a:normAutofit/>
          </a:bodyPr>
          <a:lstStyle/>
          <a:p>
            <a:r>
              <a:rPr lang="en-US" sz="5400" dirty="0">
                <a:solidFill>
                  <a:srgbClr val="FFFFFF"/>
                </a:solidFill>
              </a:rPr>
              <a:t>Introduction</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838200" y="2518293"/>
            <a:ext cx="10515600" cy="3658669"/>
          </a:xfrm>
        </p:spPr>
        <p:txBody>
          <a:bodyPr/>
          <a:lstStyle/>
          <a:p>
            <a:r>
              <a:rPr lang="en-US" dirty="0"/>
              <a:t>Data is growing exponentially</a:t>
            </a:r>
          </a:p>
          <a:p>
            <a:endParaRPr lang="en-US" dirty="0"/>
          </a:p>
          <a:p>
            <a:r>
              <a:rPr lang="en-US" dirty="0"/>
              <a:t>This project uses cloud-based data to gather results on temperature and humidity</a:t>
            </a:r>
          </a:p>
          <a:p>
            <a:endParaRPr lang="en-US" dirty="0"/>
          </a:p>
          <a:p>
            <a:r>
              <a:rPr lang="en-US" dirty="0"/>
              <a:t>The data is analyzed using programming and data analytics.</a:t>
            </a:r>
          </a:p>
        </p:txBody>
      </p:sp>
    </p:spTree>
    <p:extLst>
      <p:ext uri="{BB962C8B-B14F-4D97-AF65-F5344CB8AC3E}">
        <p14:creationId xmlns:p14="http://schemas.microsoft.com/office/powerpoint/2010/main" val="266672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CEIS110</a:t>
            </a:r>
            <a:br>
              <a:rPr lang="en-US" sz="4800">
                <a:solidFill>
                  <a:srgbClr val="FFFFFF"/>
                </a:solidFill>
              </a:rPr>
            </a:br>
            <a:r>
              <a:rPr lang="en-US" sz="4800">
                <a:solidFill>
                  <a:srgbClr val="FFFFFF"/>
                </a:solidFill>
              </a:rPr>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350682" y="4870824"/>
            <a:ext cx="10005951" cy="1458258"/>
          </a:xfrm>
        </p:spPr>
        <p:txBody>
          <a:bodyPr anchor="ctr">
            <a:normAutofit/>
          </a:bodyPr>
          <a:lstStyle/>
          <a:p>
            <a:pPr algn="l"/>
            <a:r>
              <a:rPr lang="en-US" dirty="0"/>
              <a:t>Querying the database with SQL</a:t>
            </a:r>
          </a:p>
          <a:p>
            <a:pPr algn="l"/>
            <a:r>
              <a:rPr lang="en-US" dirty="0"/>
              <a:t>By: </a:t>
            </a:r>
            <a:r>
              <a:rPr lang="en-US" dirty="0" err="1"/>
              <a:t>Vouthanack</a:t>
            </a:r>
            <a:r>
              <a:rPr lang="en-US" dirty="0"/>
              <a:t> Sovann</a:t>
            </a:r>
          </a:p>
        </p:txBody>
      </p:sp>
    </p:spTree>
    <p:extLst>
      <p:ext uri="{BB962C8B-B14F-4D97-AF65-F5344CB8AC3E}">
        <p14:creationId xmlns:p14="http://schemas.microsoft.com/office/powerpoint/2010/main" val="409329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nvPr>
        </p:nvGraphicFramePr>
        <p:xfrm>
          <a:off x="838200" y="1825625"/>
          <a:ext cx="10515600" cy="20218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94064502"/>
                    </a:ext>
                  </a:extLst>
                </a:gridCol>
                <a:gridCol w="3505200">
                  <a:extLst>
                    <a:ext uri="{9D8B030D-6E8A-4147-A177-3AD203B41FA5}">
                      <a16:colId xmlns:a16="http://schemas.microsoft.com/office/drawing/2014/main" val="1566128757"/>
                    </a:ext>
                  </a:extLst>
                </a:gridCol>
                <a:gridCol w="3505200">
                  <a:extLst>
                    <a:ext uri="{9D8B030D-6E8A-4147-A177-3AD203B41FA5}">
                      <a16:colId xmlns:a16="http://schemas.microsoft.com/office/drawing/2014/main" val="722685570"/>
                    </a:ext>
                  </a:extLst>
                </a:gridCol>
              </a:tblGrid>
              <a:tr h="370840">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2671127368"/>
                  </a:ext>
                </a:extLst>
              </a:tr>
              <a:tr h="370840">
                <a:tc>
                  <a:txBody>
                    <a:bodyPr/>
                    <a:lstStyle/>
                    <a:p>
                      <a:r>
                        <a:rPr lang="en-US" dirty="0"/>
                        <a:t>Query to retrieve all columns</a:t>
                      </a:r>
                      <a:r>
                        <a:rPr lang="en-US" baseline="0" dirty="0"/>
                        <a:t> and rows</a:t>
                      </a:r>
                      <a:endParaRPr lang="en-US" dirty="0"/>
                    </a:p>
                  </a:txBody>
                  <a:tcPr/>
                </a:tc>
                <a:tc>
                  <a:txBody>
                    <a:bodyPr/>
                    <a:lstStyle/>
                    <a:p>
                      <a:r>
                        <a:rPr lang="en-US" dirty="0"/>
                        <a:t>Screenshot of query and results</a:t>
                      </a:r>
                    </a:p>
                  </a:txBody>
                  <a:tcPr/>
                </a:tc>
                <a:tc>
                  <a:txBody>
                    <a:bodyPr/>
                    <a:lstStyle/>
                    <a:p>
                      <a:r>
                        <a:rPr lang="en-US" dirty="0"/>
                        <a:t>20</a:t>
                      </a:r>
                    </a:p>
                  </a:txBody>
                  <a:tcPr/>
                </a:tc>
                <a:extLst>
                  <a:ext uri="{0D108BD9-81ED-4DB2-BD59-A6C34878D82A}">
                    <a16:rowId xmlns:a16="http://schemas.microsoft.com/office/drawing/2014/main" val="851364322"/>
                  </a:ext>
                </a:extLst>
              </a:tr>
              <a:tr h="370840">
                <a:tc>
                  <a:txBody>
                    <a:bodyPr/>
                    <a:lstStyle/>
                    <a:p>
                      <a:r>
                        <a:rPr lang="en-US" dirty="0"/>
                        <a:t>Query to retrieve lowest</a:t>
                      </a:r>
                      <a:r>
                        <a:rPr lang="en-US" baseline="0" dirty="0"/>
                        <a:t> and highest temperature</a:t>
                      </a:r>
                      <a:endParaRPr lang="en-US" dirty="0"/>
                    </a:p>
                  </a:txBody>
                  <a:tcPr/>
                </a:tc>
                <a:tc>
                  <a:txBody>
                    <a:bodyPr/>
                    <a:lstStyle/>
                    <a:p>
                      <a:r>
                        <a:rPr lang="en-US" dirty="0"/>
                        <a:t>Screenshot of query</a:t>
                      </a:r>
                      <a:r>
                        <a:rPr lang="en-US" baseline="0" dirty="0"/>
                        <a:t> and results</a:t>
                      </a:r>
                      <a:endParaRPr lang="en-US" dirty="0"/>
                    </a:p>
                  </a:txBody>
                  <a:tcPr/>
                </a:tc>
                <a:tc>
                  <a:txBody>
                    <a:bodyPr/>
                    <a:lstStyle/>
                    <a:p>
                      <a:r>
                        <a:rPr lang="en-US" dirty="0"/>
                        <a:t>20</a:t>
                      </a:r>
                    </a:p>
                  </a:txBody>
                  <a:tcPr/>
                </a:tc>
                <a:extLst>
                  <a:ext uri="{0D108BD9-81ED-4DB2-BD59-A6C34878D82A}">
                    <a16:rowId xmlns:a16="http://schemas.microsoft.com/office/drawing/2014/main" val="3263133784"/>
                  </a:ext>
                </a:extLst>
              </a:tr>
              <a:tr h="370840">
                <a:tc>
                  <a:txBody>
                    <a:bodyPr/>
                    <a:lstStyle/>
                    <a:p>
                      <a:r>
                        <a:rPr lang="en-US" dirty="0"/>
                        <a:t>Query to find all Clear days</a:t>
                      </a:r>
                    </a:p>
                  </a:txBody>
                  <a:tcPr/>
                </a:tc>
                <a:tc>
                  <a:txBody>
                    <a:bodyPr/>
                    <a:lstStyle/>
                    <a:p>
                      <a:r>
                        <a:rPr lang="en-US" dirty="0"/>
                        <a:t>Screenshot of query and results</a:t>
                      </a:r>
                    </a:p>
                  </a:txBody>
                  <a:tcPr/>
                </a:tc>
                <a:tc>
                  <a:txBody>
                    <a:bodyPr/>
                    <a:lstStyle/>
                    <a:p>
                      <a:r>
                        <a:rPr lang="en-US" dirty="0"/>
                        <a:t>20</a:t>
                      </a:r>
                    </a:p>
                  </a:txBody>
                  <a:tcPr/>
                </a:tc>
                <a:extLst>
                  <a:ext uri="{0D108BD9-81ED-4DB2-BD59-A6C34878D82A}">
                    <a16:rowId xmlns:a16="http://schemas.microsoft.com/office/drawing/2014/main" val="3537565646"/>
                  </a:ext>
                </a:extLst>
              </a:tr>
            </a:tbl>
          </a:graphicData>
        </a:graphic>
      </p:graphicFrame>
    </p:spTree>
    <p:extLst>
      <p:ext uri="{BB962C8B-B14F-4D97-AF65-F5344CB8AC3E}">
        <p14:creationId xmlns:p14="http://schemas.microsoft.com/office/powerpoint/2010/main" val="2530013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CEIS110</a:t>
            </a:r>
            <a:br>
              <a:rPr lang="en-US" sz="4800">
                <a:solidFill>
                  <a:srgbClr val="FFFFFF"/>
                </a:solidFill>
              </a:rPr>
            </a:br>
            <a:r>
              <a:rPr lang="en-US" sz="4800">
                <a:solidFill>
                  <a:srgbClr val="FFFFFF"/>
                </a:solidFill>
              </a:rPr>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350682" y="4870824"/>
            <a:ext cx="10005951" cy="1458258"/>
          </a:xfrm>
        </p:spPr>
        <p:txBody>
          <a:bodyPr anchor="ctr">
            <a:normAutofit/>
          </a:bodyPr>
          <a:lstStyle/>
          <a:p>
            <a:pPr algn="l"/>
            <a:r>
              <a:rPr lang="en-US" dirty="0"/>
              <a:t>Querying and manipulating data with SQL and Python</a:t>
            </a:r>
          </a:p>
          <a:p>
            <a:pPr algn="l"/>
            <a:r>
              <a:rPr lang="en-US" dirty="0"/>
              <a:t>By: </a:t>
            </a:r>
            <a:r>
              <a:rPr lang="en-US" dirty="0" err="1"/>
              <a:t>Vouthanack</a:t>
            </a:r>
            <a:r>
              <a:rPr lang="en-US" dirty="0"/>
              <a:t> Sovann</a:t>
            </a:r>
          </a:p>
        </p:txBody>
      </p:sp>
    </p:spTree>
    <p:extLst>
      <p:ext uri="{BB962C8B-B14F-4D97-AF65-F5344CB8AC3E}">
        <p14:creationId xmlns:p14="http://schemas.microsoft.com/office/powerpoint/2010/main" val="21050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nvPr>
        </p:nvGraphicFramePr>
        <p:xfrm>
          <a:off x="4207933" y="1439265"/>
          <a:ext cx="7347538" cy="3980447"/>
        </p:xfrm>
        <a:graphic>
          <a:graphicData uri="http://schemas.openxmlformats.org/drawingml/2006/table">
            <a:tbl>
              <a:tblPr firstRow="1" bandRow="1">
                <a:tableStyleId>{5C22544A-7EE6-4342-B048-85BDC9FD1C3A}</a:tableStyleId>
              </a:tblPr>
              <a:tblGrid>
                <a:gridCol w="3040618">
                  <a:extLst>
                    <a:ext uri="{9D8B030D-6E8A-4147-A177-3AD203B41FA5}">
                      <a16:colId xmlns:a16="http://schemas.microsoft.com/office/drawing/2014/main" val="2494064502"/>
                    </a:ext>
                  </a:extLst>
                </a:gridCol>
                <a:gridCol w="2909879">
                  <a:extLst>
                    <a:ext uri="{9D8B030D-6E8A-4147-A177-3AD203B41FA5}">
                      <a16:colId xmlns:a16="http://schemas.microsoft.com/office/drawing/2014/main" val="1566128757"/>
                    </a:ext>
                  </a:extLst>
                </a:gridCol>
                <a:gridCol w="1397041">
                  <a:extLst>
                    <a:ext uri="{9D8B030D-6E8A-4147-A177-3AD203B41FA5}">
                      <a16:colId xmlns:a16="http://schemas.microsoft.com/office/drawing/2014/main" val="722685570"/>
                    </a:ext>
                  </a:extLst>
                </a:gridCol>
              </a:tblGrid>
              <a:tr h="591688">
                <a:tc>
                  <a:txBody>
                    <a:bodyPr/>
                    <a:lstStyle/>
                    <a:p>
                      <a:r>
                        <a:rPr lang="en-US" sz="2600"/>
                        <a:t>Activity</a:t>
                      </a:r>
                    </a:p>
                  </a:txBody>
                  <a:tcPr marL="134474" marR="134474" marT="67237" marB="67237"/>
                </a:tc>
                <a:tc>
                  <a:txBody>
                    <a:bodyPr/>
                    <a:lstStyle/>
                    <a:p>
                      <a:r>
                        <a:rPr lang="en-US" sz="2600"/>
                        <a:t>Requirement(s)</a:t>
                      </a:r>
                    </a:p>
                  </a:txBody>
                  <a:tcPr marL="134474" marR="134474" marT="67237" marB="67237"/>
                </a:tc>
                <a:tc>
                  <a:txBody>
                    <a:bodyPr/>
                    <a:lstStyle/>
                    <a:p>
                      <a:r>
                        <a:rPr lang="en-US" sz="2600"/>
                        <a:t>Points</a:t>
                      </a:r>
                    </a:p>
                  </a:txBody>
                  <a:tcPr marL="134474" marR="134474" marT="67237" marB="67237"/>
                </a:tc>
                <a:extLst>
                  <a:ext uri="{0D108BD9-81ED-4DB2-BD59-A6C34878D82A}">
                    <a16:rowId xmlns:a16="http://schemas.microsoft.com/office/drawing/2014/main" val="2671127368"/>
                  </a:ext>
                </a:extLst>
              </a:tr>
              <a:tr h="995112">
                <a:tc>
                  <a:txBody>
                    <a:bodyPr/>
                    <a:lstStyle/>
                    <a:p>
                      <a:r>
                        <a:rPr lang="en-US" sz="2600"/>
                        <a:t>Python code</a:t>
                      </a:r>
                    </a:p>
                  </a:txBody>
                  <a:tcPr marL="134474" marR="134474" marT="67237" marB="67237"/>
                </a:tc>
                <a:tc>
                  <a:txBody>
                    <a:bodyPr/>
                    <a:lstStyle/>
                    <a:p>
                      <a:r>
                        <a:rPr lang="en-US" sz="2600"/>
                        <a:t>Screenshot</a:t>
                      </a:r>
                      <a:r>
                        <a:rPr lang="en-US" sz="2600" baseline="0"/>
                        <a:t> of code</a:t>
                      </a:r>
                      <a:endParaRPr lang="en-US" sz="2600"/>
                    </a:p>
                  </a:txBody>
                  <a:tcPr marL="134474" marR="134474" marT="67237" marB="67237"/>
                </a:tc>
                <a:tc>
                  <a:txBody>
                    <a:bodyPr/>
                    <a:lstStyle/>
                    <a:p>
                      <a:r>
                        <a:rPr lang="en-US" sz="2600"/>
                        <a:t>20</a:t>
                      </a:r>
                    </a:p>
                  </a:txBody>
                  <a:tcPr marL="134474" marR="134474" marT="67237" marB="67237"/>
                </a:tc>
                <a:extLst>
                  <a:ext uri="{0D108BD9-81ED-4DB2-BD59-A6C34878D82A}">
                    <a16:rowId xmlns:a16="http://schemas.microsoft.com/office/drawing/2014/main" val="1343858599"/>
                  </a:ext>
                </a:extLst>
              </a:tr>
              <a:tr h="1398535">
                <a:tc>
                  <a:txBody>
                    <a:bodyPr/>
                    <a:lstStyle/>
                    <a:p>
                      <a:r>
                        <a:rPr lang="en-US" sz="2600"/>
                        <a:t>Retrieve</a:t>
                      </a:r>
                      <a:r>
                        <a:rPr lang="en-US" sz="2600" baseline="0"/>
                        <a:t> and convert data into CSV format</a:t>
                      </a:r>
                      <a:endParaRPr lang="en-US" sz="2600"/>
                    </a:p>
                  </a:txBody>
                  <a:tcPr marL="134474" marR="134474" marT="67237" marB="67237"/>
                </a:tc>
                <a:tc>
                  <a:txBody>
                    <a:bodyPr/>
                    <a:lstStyle/>
                    <a:p>
                      <a:r>
                        <a:rPr lang="en-US" sz="2600"/>
                        <a:t>Screenshot</a:t>
                      </a:r>
                      <a:r>
                        <a:rPr lang="en-US" sz="2600" baseline="0"/>
                        <a:t> of data in Excel file</a:t>
                      </a:r>
                      <a:endParaRPr lang="en-US" sz="2600"/>
                    </a:p>
                  </a:txBody>
                  <a:tcPr marL="134474" marR="134474" marT="67237" marB="67237"/>
                </a:tc>
                <a:tc>
                  <a:txBody>
                    <a:bodyPr/>
                    <a:lstStyle/>
                    <a:p>
                      <a:r>
                        <a:rPr lang="en-US" sz="2600"/>
                        <a:t>20</a:t>
                      </a:r>
                    </a:p>
                  </a:txBody>
                  <a:tcPr marL="134474" marR="134474" marT="67237" marB="67237"/>
                </a:tc>
                <a:extLst>
                  <a:ext uri="{0D108BD9-81ED-4DB2-BD59-A6C34878D82A}">
                    <a16:rowId xmlns:a16="http://schemas.microsoft.com/office/drawing/2014/main" val="851364322"/>
                  </a:ext>
                </a:extLst>
              </a:tr>
              <a:tr h="995112">
                <a:tc>
                  <a:txBody>
                    <a:bodyPr/>
                    <a:lstStyle/>
                    <a:p>
                      <a:r>
                        <a:rPr lang="en-US" sz="2600"/>
                        <a:t>Temperature and Humidity chart</a:t>
                      </a:r>
                    </a:p>
                  </a:txBody>
                  <a:tcPr marL="134474" marR="134474" marT="67237" marB="67237"/>
                </a:tc>
                <a:tc>
                  <a:txBody>
                    <a:bodyPr/>
                    <a:lstStyle/>
                    <a:p>
                      <a:r>
                        <a:rPr lang="en-US" sz="2600"/>
                        <a:t>Chart of data from database </a:t>
                      </a:r>
                    </a:p>
                  </a:txBody>
                  <a:tcPr marL="134474" marR="134474" marT="67237" marB="67237"/>
                </a:tc>
                <a:tc>
                  <a:txBody>
                    <a:bodyPr/>
                    <a:lstStyle/>
                    <a:p>
                      <a:r>
                        <a:rPr lang="en-US" sz="2600"/>
                        <a:t>20</a:t>
                      </a:r>
                    </a:p>
                  </a:txBody>
                  <a:tcPr marL="134474" marR="134474" marT="67237" marB="67237"/>
                </a:tc>
                <a:extLst>
                  <a:ext uri="{0D108BD9-81ED-4DB2-BD59-A6C34878D82A}">
                    <a16:rowId xmlns:a16="http://schemas.microsoft.com/office/drawing/2014/main" val="1477047477"/>
                  </a:ext>
                </a:extLst>
              </a:tr>
            </a:tbl>
          </a:graphicData>
        </a:graphic>
      </p:graphicFrame>
    </p:spTree>
    <p:extLst>
      <p:ext uri="{BB962C8B-B14F-4D97-AF65-F5344CB8AC3E}">
        <p14:creationId xmlns:p14="http://schemas.microsoft.com/office/powerpoint/2010/main" val="2992257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3300" kern="1200">
                <a:solidFill>
                  <a:srgbClr val="FFFFFF"/>
                </a:solidFill>
                <a:latin typeface="+mj-lt"/>
                <a:ea typeface="+mj-ea"/>
                <a:cs typeface="+mj-cs"/>
              </a:rPr>
              <a:t>Temperature and Humidity Chart</a:t>
            </a:r>
            <a:br>
              <a:rPr lang="en-US" sz="3300" kern="1200">
                <a:solidFill>
                  <a:srgbClr val="FFFFFF"/>
                </a:solidFill>
                <a:latin typeface="+mj-lt"/>
                <a:ea typeface="+mj-ea"/>
                <a:cs typeface="+mj-cs"/>
              </a:rPr>
            </a:br>
            <a:r>
              <a:rPr lang="en-US" sz="3300" kern="1200">
                <a:solidFill>
                  <a:srgbClr val="FFFFFF"/>
                </a:solidFill>
                <a:latin typeface="+mj-lt"/>
                <a:ea typeface="+mj-ea"/>
                <a:cs typeface="+mj-cs"/>
              </a:rPr>
              <a:t>(Graph)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39635" y="2546161"/>
            <a:ext cx="3200451" cy="2985929"/>
          </a:xfrm>
        </p:spPr>
        <p:txBody>
          <a:bodyPr vert="horz" lIns="91440" tIns="45720" rIns="91440" bIns="45720" rtlCol="0" anchor="t">
            <a:normAutofit/>
          </a:bodyPr>
          <a:lstStyle/>
          <a:p>
            <a:pPr indent="-228600">
              <a:buFont typeface="Arial" panose="020B0604020202020204" pitchFamily="34" charset="0"/>
              <a:buChar char="•"/>
            </a:pPr>
            <a:r>
              <a:rPr lang="en-US" sz="2400">
                <a:solidFill>
                  <a:srgbClr val="FEFFFF"/>
                </a:solidFill>
              </a:rPr>
              <a:t>Excel chart based on temperature and humidity data from database </a:t>
            </a:r>
          </a:p>
          <a:p>
            <a:pPr indent="-228600">
              <a:buFont typeface="Arial" panose="020B0604020202020204" pitchFamily="34" charset="0"/>
              <a:buChar char="•"/>
            </a:pPr>
            <a:endParaRPr lang="en-US" sz="2400">
              <a:solidFill>
                <a:srgbClr val="FEFFFF"/>
              </a:solidFill>
            </a:endParaRPr>
          </a:p>
        </p:txBody>
      </p:sp>
      <p:graphicFrame>
        <p:nvGraphicFramePr>
          <p:cNvPr id="5" name="Chart 4">
            <a:extLst>
              <a:ext uri="{FF2B5EF4-FFF2-40B4-BE49-F238E27FC236}">
                <a16:creationId xmlns:a16="http://schemas.microsoft.com/office/drawing/2014/main" id="{6C67B6B0-958C-D748-A159-26CCD8E709E5}"/>
              </a:ext>
            </a:extLst>
          </p:cNvPr>
          <p:cNvGraphicFramePr>
            <a:graphicFrameLocks/>
          </p:cNvGraphicFramePr>
          <p:nvPr/>
        </p:nvGraphicFramePr>
        <p:xfrm>
          <a:off x="4998268" y="643467"/>
          <a:ext cx="6539075" cy="5251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9001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CEIS110</a:t>
            </a:r>
            <a:br>
              <a:rPr lang="en-US" sz="4800">
                <a:solidFill>
                  <a:srgbClr val="FFFFFF"/>
                </a:solidFill>
              </a:rPr>
            </a:br>
            <a:r>
              <a:rPr lang="en-US" sz="4800">
                <a:solidFill>
                  <a:srgbClr val="FFFFFF"/>
                </a:solidFill>
              </a:rPr>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350682" y="4870824"/>
            <a:ext cx="10005951" cy="1458258"/>
          </a:xfrm>
        </p:spPr>
        <p:txBody>
          <a:bodyPr anchor="ctr">
            <a:normAutofit/>
          </a:bodyPr>
          <a:lstStyle/>
          <a:p>
            <a:pPr algn="l"/>
            <a:r>
              <a:rPr lang="en-US" dirty="0"/>
              <a:t>Develop Graphical Models and Interpret Results</a:t>
            </a:r>
            <a:endParaRPr lang="en-US"/>
          </a:p>
          <a:p>
            <a:pPr algn="l"/>
            <a:r>
              <a:rPr lang="en-US" dirty="0"/>
              <a:t>By: </a:t>
            </a:r>
            <a:r>
              <a:rPr lang="en-US" dirty="0" err="1"/>
              <a:t>Vouthanack</a:t>
            </a:r>
            <a:r>
              <a:rPr lang="en-US" dirty="0"/>
              <a:t> Sovann</a:t>
            </a:r>
            <a:endParaRPr lang="en-US"/>
          </a:p>
        </p:txBody>
      </p:sp>
    </p:spTree>
    <p:extLst>
      <p:ext uri="{BB962C8B-B14F-4D97-AF65-F5344CB8AC3E}">
        <p14:creationId xmlns:p14="http://schemas.microsoft.com/office/powerpoint/2010/main" val="1377995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nvPr>
        </p:nvGraphicFramePr>
        <p:xfrm>
          <a:off x="1085438" y="2615979"/>
          <a:ext cx="10045065" cy="3689406"/>
        </p:xfrm>
        <a:graphic>
          <a:graphicData uri="http://schemas.openxmlformats.org/drawingml/2006/table">
            <a:tbl>
              <a:tblPr firstRow="1" bandRow="1">
                <a:tableStyleId>{5C22544A-7EE6-4342-B048-85BDC9FD1C3A}</a:tableStyleId>
              </a:tblPr>
              <a:tblGrid>
                <a:gridCol w="2918551">
                  <a:extLst>
                    <a:ext uri="{9D8B030D-6E8A-4147-A177-3AD203B41FA5}">
                      <a16:colId xmlns:a16="http://schemas.microsoft.com/office/drawing/2014/main" val="2494064502"/>
                    </a:ext>
                  </a:extLst>
                </a:gridCol>
                <a:gridCol w="5050971">
                  <a:extLst>
                    <a:ext uri="{9D8B030D-6E8A-4147-A177-3AD203B41FA5}">
                      <a16:colId xmlns:a16="http://schemas.microsoft.com/office/drawing/2014/main" val="1566128757"/>
                    </a:ext>
                  </a:extLst>
                </a:gridCol>
                <a:gridCol w="2075543">
                  <a:extLst>
                    <a:ext uri="{9D8B030D-6E8A-4147-A177-3AD203B41FA5}">
                      <a16:colId xmlns:a16="http://schemas.microsoft.com/office/drawing/2014/main" val="722685570"/>
                    </a:ext>
                  </a:extLst>
                </a:gridCol>
              </a:tblGrid>
              <a:tr h="579764">
                <a:tc>
                  <a:txBody>
                    <a:bodyPr/>
                    <a:lstStyle/>
                    <a:p>
                      <a:r>
                        <a:rPr lang="en-US" sz="2600"/>
                        <a:t>Activity</a:t>
                      </a:r>
                    </a:p>
                  </a:txBody>
                  <a:tcPr marL="131764" marR="131764" marT="65882" marB="65882"/>
                </a:tc>
                <a:tc>
                  <a:txBody>
                    <a:bodyPr/>
                    <a:lstStyle/>
                    <a:p>
                      <a:r>
                        <a:rPr lang="en-US" sz="2600"/>
                        <a:t>Requirement(s)</a:t>
                      </a:r>
                    </a:p>
                  </a:txBody>
                  <a:tcPr marL="131764" marR="131764" marT="65882" marB="65882"/>
                </a:tc>
                <a:tc>
                  <a:txBody>
                    <a:bodyPr/>
                    <a:lstStyle/>
                    <a:p>
                      <a:r>
                        <a:rPr lang="en-US" sz="2600"/>
                        <a:t>Points</a:t>
                      </a:r>
                    </a:p>
                  </a:txBody>
                  <a:tcPr marL="131764" marR="131764" marT="65882" marB="65882"/>
                </a:tc>
                <a:extLst>
                  <a:ext uri="{0D108BD9-81ED-4DB2-BD59-A6C34878D82A}">
                    <a16:rowId xmlns:a16="http://schemas.microsoft.com/office/drawing/2014/main" val="2671127368"/>
                  </a:ext>
                </a:extLst>
              </a:tr>
              <a:tr h="975057">
                <a:tc>
                  <a:txBody>
                    <a:bodyPr/>
                    <a:lstStyle/>
                    <a:p>
                      <a:r>
                        <a:rPr lang="en-US" sz="2600"/>
                        <a:t>Plot #1</a:t>
                      </a:r>
                    </a:p>
                  </a:txBody>
                  <a:tcPr marL="131764" marR="131764" marT="65882" marB="65882"/>
                </a:tc>
                <a:tc>
                  <a:txBody>
                    <a:bodyPr/>
                    <a:lstStyle/>
                    <a:p>
                      <a:r>
                        <a:rPr lang="en-US" sz="2600"/>
                        <a:t>Picture/screenshot of plot from data with code</a:t>
                      </a:r>
                    </a:p>
                  </a:txBody>
                  <a:tcPr marL="131764" marR="131764" marT="65882" marB="65882"/>
                </a:tc>
                <a:tc>
                  <a:txBody>
                    <a:bodyPr/>
                    <a:lstStyle/>
                    <a:p>
                      <a:r>
                        <a:rPr lang="en-US" sz="2600"/>
                        <a:t>15</a:t>
                      </a:r>
                    </a:p>
                  </a:txBody>
                  <a:tcPr marL="131764" marR="131764" marT="65882" marB="65882"/>
                </a:tc>
                <a:extLst>
                  <a:ext uri="{0D108BD9-81ED-4DB2-BD59-A6C34878D82A}">
                    <a16:rowId xmlns:a16="http://schemas.microsoft.com/office/drawing/2014/main" val="1343858599"/>
                  </a:ext>
                </a:extLst>
              </a:tr>
              <a:tr h="975057">
                <a:tc>
                  <a:txBody>
                    <a:bodyPr/>
                    <a:lstStyle/>
                    <a:p>
                      <a:r>
                        <a:rPr lang="en-US" sz="2600"/>
                        <a:t>Plot #2</a:t>
                      </a:r>
                    </a:p>
                  </a:txBody>
                  <a:tcPr marL="131764" marR="131764" marT="65882" marB="65882"/>
                </a:tc>
                <a:tc>
                  <a:txBody>
                    <a:bodyPr/>
                    <a:lstStyle/>
                    <a:p>
                      <a:r>
                        <a:rPr lang="en-US" sz="2600"/>
                        <a:t>Picture/screenshot of plot from data with code</a:t>
                      </a:r>
                    </a:p>
                  </a:txBody>
                  <a:tcPr marL="131764" marR="131764" marT="65882" marB="65882"/>
                </a:tc>
                <a:tc>
                  <a:txBody>
                    <a:bodyPr/>
                    <a:lstStyle/>
                    <a:p>
                      <a:r>
                        <a:rPr lang="en-US" sz="2600"/>
                        <a:t>15</a:t>
                      </a:r>
                    </a:p>
                  </a:txBody>
                  <a:tcPr marL="131764" marR="131764" marT="65882" marB="65882"/>
                </a:tc>
                <a:extLst>
                  <a:ext uri="{0D108BD9-81ED-4DB2-BD59-A6C34878D82A}">
                    <a16:rowId xmlns:a16="http://schemas.microsoft.com/office/drawing/2014/main" val="851364322"/>
                  </a:ext>
                </a:extLst>
              </a:tr>
              <a:tr h="579764">
                <a:tc>
                  <a:txBody>
                    <a:bodyPr/>
                    <a:lstStyle/>
                    <a:p>
                      <a:r>
                        <a:rPr lang="en-US" sz="2600"/>
                        <a:t>Analysis</a:t>
                      </a:r>
                    </a:p>
                  </a:txBody>
                  <a:tcPr marL="131764" marR="131764" marT="65882" marB="65882"/>
                </a:tc>
                <a:tc>
                  <a:txBody>
                    <a:bodyPr/>
                    <a:lstStyle/>
                    <a:p>
                      <a:r>
                        <a:rPr lang="en-US" sz="2600"/>
                        <a:t>Question,</a:t>
                      </a:r>
                      <a:r>
                        <a:rPr lang="en-US" sz="2600" baseline="0"/>
                        <a:t> plot, and answer</a:t>
                      </a:r>
                      <a:endParaRPr lang="en-US" sz="2600"/>
                    </a:p>
                  </a:txBody>
                  <a:tcPr marL="131764" marR="131764" marT="65882" marB="65882"/>
                </a:tc>
                <a:tc>
                  <a:txBody>
                    <a:bodyPr/>
                    <a:lstStyle/>
                    <a:p>
                      <a:r>
                        <a:rPr lang="en-US" sz="2600"/>
                        <a:t>15</a:t>
                      </a:r>
                    </a:p>
                  </a:txBody>
                  <a:tcPr marL="131764" marR="131764" marT="65882" marB="65882"/>
                </a:tc>
                <a:extLst>
                  <a:ext uri="{0D108BD9-81ED-4DB2-BD59-A6C34878D82A}">
                    <a16:rowId xmlns:a16="http://schemas.microsoft.com/office/drawing/2014/main" val="1786946460"/>
                  </a:ext>
                </a:extLst>
              </a:tr>
              <a:tr h="579764">
                <a:tc>
                  <a:txBody>
                    <a:bodyPr/>
                    <a:lstStyle/>
                    <a:p>
                      <a:r>
                        <a:rPr lang="en-US" sz="2600"/>
                        <a:t>Prediction</a:t>
                      </a:r>
                    </a:p>
                  </a:txBody>
                  <a:tcPr marL="131764" marR="131764" marT="65882" marB="65882"/>
                </a:tc>
                <a:tc>
                  <a:txBody>
                    <a:bodyPr/>
                    <a:lstStyle/>
                    <a:p>
                      <a:r>
                        <a:rPr lang="en-US" sz="2600"/>
                        <a:t>Prediction based on data</a:t>
                      </a:r>
                    </a:p>
                  </a:txBody>
                  <a:tcPr marL="131764" marR="131764" marT="65882" marB="65882"/>
                </a:tc>
                <a:tc>
                  <a:txBody>
                    <a:bodyPr/>
                    <a:lstStyle/>
                    <a:p>
                      <a:r>
                        <a:rPr lang="en-US" sz="2600"/>
                        <a:t>15</a:t>
                      </a:r>
                    </a:p>
                  </a:txBody>
                  <a:tcPr marL="131764" marR="131764" marT="65882" marB="65882"/>
                </a:tc>
                <a:extLst>
                  <a:ext uri="{0D108BD9-81ED-4DB2-BD59-A6C34878D82A}">
                    <a16:rowId xmlns:a16="http://schemas.microsoft.com/office/drawing/2014/main" val="1696443638"/>
                  </a:ext>
                </a:extLst>
              </a:tr>
            </a:tbl>
          </a:graphicData>
        </a:graphic>
      </p:graphicFrame>
    </p:spTree>
    <p:extLst>
      <p:ext uri="{BB962C8B-B14F-4D97-AF65-F5344CB8AC3E}">
        <p14:creationId xmlns:p14="http://schemas.microsoft.com/office/powerpoint/2010/main" val="2911494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Plot #1</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66056" y="1622745"/>
            <a:ext cx="4034993" cy="1186543"/>
          </a:xfrm>
        </p:spPr>
        <p:txBody>
          <a:bodyPr vert="horz" lIns="91440" tIns="45720" rIns="91440" bIns="45720" rtlCol="0" anchor="ctr">
            <a:normAutofit/>
          </a:bodyPr>
          <a:lstStyle/>
          <a:p>
            <a:pPr indent="-228600">
              <a:buFont typeface="Arial" panose="020B0604020202020204" pitchFamily="34" charset="0"/>
              <a:buChar char="•"/>
            </a:pPr>
            <a:r>
              <a:rPr lang="en-US" sz="2000" dirty="0"/>
              <a:t>Plot and code used to generate it</a:t>
            </a:r>
          </a:p>
          <a:p>
            <a:pPr marL="285750" indent="-228600">
              <a:buFont typeface="Arial" panose="020B0604020202020204" pitchFamily="34" charset="0"/>
              <a:buChar char="•"/>
            </a:pPr>
            <a:r>
              <a:rPr lang="en-US" sz="2000" dirty="0"/>
              <a:t>Histogram</a:t>
            </a:r>
          </a:p>
        </p:txBody>
      </p:sp>
      <p:pic>
        <p:nvPicPr>
          <p:cNvPr id="3" name="Picture 2">
            <a:extLst>
              <a:ext uri="{FF2B5EF4-FFF2-40B4-BE49-F238E27FC236}">
                <a16:creationId xmlns:a16="http://schemas.microsoft.com/office/drawing/2014/main" id="{09624680-2F17-1B4F-995A-F4FF389B2391}"/>
              </a:ext>
            </a:extLst>
          </p:cNvPr>
          <p:cNvPicPr>
            <a:picLocks noChangeAspect="1"/>
          </p:cNvPicPr>
          <p:nvPr/>
        </p:nvPicPr>
        <p:blipFill>
          <a:blip r:embed="rId2"/>
          <a:stretch>
            <a:fillRect/>
          </a:stretch>
        </p:blipFill>
        <p:spPr>
          <a:xfrm>
            <a:off x="5733503" y="1842101"/>
            <a:ext cx="6361640" cy="4771230"/>
          </a:xfrm>
          <a:prstGeom prst="rect">
            <a:avLst/>
          </a:prstGeom>
        </p:spPr>
      </p:pic>
      <p:pic>
        <p:nvPicPr>
          <p:cNvPr id="4" name="Picture 3">
            <a:extLst>
              <a:ext uri="{FF2B5EF4-FFF2-40B4-BE49-F238E27FC236}">
                <a16:creationId xmlns:a16="http://schemas.microsoft.com/office/drawing/2014/main" id="{E04678CE-385A-784A-A683-BD0C2F55CDF0}"/>
              </a:ext>
            </a:extLst>
          </p:cNvPr>
          <p:cNvPicPr>
            <a:picLocks noChangeAspect="1"/>
          </p:cNvPicPr>
          <p:nvPr/>
        </p:nvPicPr>
        <p:blipFill>
          <a:blip r:embed="rId3"/>
          <a:stretch>
            <a:fillRect/>
          </a:stretch>
        </p:blipFill>
        <p:spPr>
          <a:xfrm>
            <a:off x="48427" y="3249086"/>
            <a:ext cx="5636650" cy="2197100"/>
          </a:xfrm>
          <a:prstGeom prst="rect">
            <a:avLst/>
          </a:prstGeom>
        </p:spPr>
      </p:pic>
    </p:spTree>
    <p:extLst>
      <p:ext uri="{BB962C8B-B14F-4D97-AF65-F5344CB8AC3E}">
        <p14:creationId xmlns:p14="http://schemas.microsoft.com/office/powerpoint/2010/main" val="1496895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400" kern="1200" dirty="0">
                <a:solidFill>
                  <a:srgbClr val="FFFFFF"/>
                </a:solidFill>
                <a:latin typeface="+mj-lt"/>
                <a:ea typeface="+mj-ea"/>
                <a:cs typeface="+mj-cs"/>
              </a:rPr>
              <a:t>Plot #2</a:t>
            </a: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(Screenshots)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53493" y="1468765"/>
            <a:ext cx="4294683" cy="1503035"/>
          </a:xfrm>
        </p:spPr>
        <p:txBody>
          <a:bodyPr vert="horz" lIns="91440" tIns="45720" rIns="91440" bIns="45720" rtlCol="0" anchor="ctr">
            <a:normAutofit/>
          </a:bodyPr>
          <a:lstStyle/>
          <a:p>
            <a:pPr indent="-228600">
              <a:buFont typeface="Arial" panose="020B0604020202020204" pitchFamily="34" charset="0"/>
              <a:buChar char="•"/>
            </a:pPr>
            <a:r>
              <a:rPr lang="en-US" sz="2000" dirty="0"/>
              <a:t>Plot and code used to generate it</a:t>
            </a:r>
          </a:p>
          <a:p>
            <a:pPr marL="285750" indent="-228600">
              <a:buFont typeface="Arial" panose="020B0604020202020204" pitchFamily="34" charset="0"/>
              <a:buChar char="•"/>
            </a:pPr>
            <a:r>
              <a:rPr lang="en-US" sz="2000" dirty="0"/>
              <a:t>Box</a:t>
            </a:r>
          </a:p>
        </p:txBody>
      </p:sp>
      <p:pic>
        <p:nvPicPr>
          <p:cNvPr id="3" name="Picture 2">
            <a:extLst>
              <a:ext uri="{FF2B5EF4-FFF2-40B4-BE49-F238E27FC236}">
                <a16:creationId xmlns:a16="http://schemas.microsoft.com/office/drawing/2014/main" id="{35847892-E4B2-B14B-A00A-8E5E7B869059}"/>
              </a:ext>
            </a:extLst>
          </p:cNvPr>
          <p:cNvPicPr>
            <a:picLocks noChangeAspect="1"/>
          </p:cNvPicPr>
          <p:nvPr/>
        </p:nvPicPr>
        <p:blipFill>
          <a:blip r:embed="rId2"/>
          <a:stretch>
            <a:fillRect/>
          </a:stretch>
        </p:blipFill>
        <p:spPr>
          <a:xfrm>
            <a:off x="5542318" y="1590740"/>
            <a:ext cx="6630294" cy="4972721"/>
          </a:xfrm>
          <a:prstGeom prst="rect">
            <a:avLst/>
          </a:prstGeom>
        </p:spPr>
      </p:pic>
      <p:pic>
        <p:nvPicPr>
          <p:cNvPr id="4" name="Picture 3">
            <a:extLst>
              <a:ext uri="{FF2B5EF4-FFF2-40B4-BE49-F238E27FC236}">
                <a16:creationId xmlns:a16="http://schemas.microsoft.com/office/drawing/2014/main" id="{138210A5-666E-0D4B-8462-1B287929BEE9}"/>
              </a:ext>
            </a:extLst>
          </p:cNvPr>
          <p:cNvPicPr>
            <a:picLocks noChangeAspect="1"/>
          </p:cNvPicPr>
          <p:nvPr/>
        </p:nvPicPr>
        <p:blipFill>
          <a:blip r:embed="rId3"/>
          <a:stretch>
            <a:fillRect/>
          </a:stretch>
        </p:blipFill>
        <p:spPr>
          <a:xfrm>
            <a:off x="383559" y="3240415"/>
            <a:ext cx="4775200" cy="2400300"/>
          </a:xfrm>
          <a:prstGeom prst="rect">
            <a:avLst/>
          </a:prstGeom>
        </p:spPr>
      </p:pic>
    </p:spTree>
    <p:extLst>
      <p:ext uri="{BB962C8B-B14F-4D97-AF65-F5344CB8AC3E}">
        <p14:creationId xmlns:p14="http://schemas.microsoft.com/office/powerpoint/2010/main" val="3789017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400" kern="1200">
                <a:solidFill>
                  <a:srgbClr val="FFFFFF"/>
                </a:solidFill>
                <a:latin typeface="+mj-lt"/>
                <a:ea typeface="+mj-ea"/>
                <a:cs typeface="+mj-cs"/>
              </a:rPr>
              <a:t>Analysis</a:t>
            </a:r>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217592" y="1981350"/>
            <a:ext cx="5257801" cy="4027564"/>
          </a:xfrm>
        </p:spPr>
        <p:txBody>
          <a:bodyPr vert="horz" lIns="91440" tIns="45720" rIns="91440" bIns="45720" rtlCol="0" anchor="ctr">
            <a:normAutofit fontScale="85000" lnSpcReduction="20000"/>
          </a:bodyPr>
          <a:lstStyle/>
          <a:p>
            <a:pPr marL="57150"/>
            <a:endParaRPr lang="en-US" sz="2000" dirty="0"/>
          </a:p>
          <a:p>
            <a:pPr marL="285750" indent="-228600">
              <a:buFont typeface="Arial" panose="020B0604020202020204" pitchFamily="34" charset="0"/>
              <a:buChar char="•"/>
            </a:pPr>
            <a:r>
              <a:rPr lang="en-US" sz="3200" dirty="0"/>
              <a:t>Question / Answer:</a:t>
            </a:r>
          </a:p>
          <a:p>
            <a:pPr marL="285750" indent="-228600">
              <a:buFont typeface="Arial" panose="020B0604020202020204" pitchFamily="34" charset="0"/>
              <a:buChar char="•"/>
            </a:pPr>
            <a:endParaRPr lang="en-US" sz="3200" dirty="0"/>
          </a:p>
          <a:p>
            <a:pPr marL="742950" lvl="1" indent="-228600">
              <a:buFont typeface="Arial" panose="020B0604020202020204" pitchFamily="34" charset="0"/>
              <a:buChar char="•"/>
            </a:pPr>
            <a:r>
              <a:rPr lang="en-US" sz="3200" dirty="0"/>
              <a:t>Which temperature range will likely cause higher higher humidity? </a:t>
            </a:r>
          </a:p>
          <a:p>
            <a:pPr marL="742950" lvl="1" indent="-228600">
              <a:buFont typeface="Arial" panose="020B0604020202020204" pitchFamily="34" charset="0"/>
              <a:buChar char="•"/>
            </a:pPr>
            <a:endParaRPr lang="en-US" sz="3200" dirty="0"/>
          </a:p>
          <a:p>
            <a:pPr marL="742950" lvl="1" indent="-228600">
              <a:buFont typeface="Arial" panose="020B0604020202020204" pitchFamily="34" charset="0"/>
              <a:buChar char="•"/>
            </a:pPr>
            <a:r>
              <a:rPr lang="en-US" sz="3200" dirty="0"/>
              <a:t>Higher Temperatures will cause higher humidity. The scatterplot chart indicates higher humidity at higher temperatures</a:t>
            </a:r>
          </a:p>
          <a:p>
            <a:pPr indent="-228600">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574B6E21-0AFC-014F-9349-D03B06F24575}"/>
              </a:ext>
            </a:extLst>
          </p:cNvPr>
          <p:cNvPicPr>
            <a:picLocks noChangeAspect="1"/>
          </p:cNvPicPr>
          <p:nvPr/>
        </p:nvPicPr>
        <p:blipFill>
          <a:blip r:embed="rId2"/>
          <a:stretch>
            <a:fillRect/>
          </a:stretch>
        </p:blipFill>
        <p:spPr>
          <a:xfrm>
            <a:off x="5475393" y="1645170"/>
            <a:ext cx="6630295" cy="4972721"/>
          </a:xfrm>
          <a:prstGeom prst="rect">
            <a:avLst/>
          </a:prstGeom>
        </p:spPr>
      </p:pic>
    </p:spTree>
    <p:extLst>
      <p:ext uri="{BB962C8B-B14F-4D97-AF65-F5344CB8AC3E}">
        <p14:creationId xmlns:p14="http://schemas.microsoft.com/office/powerpoint/2010/main" val="349937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383564" y="348865"/>
            <a:ext cx="9718111" cy="1576446"/>
          </a:xfrm>
        </p:spPr>
        <p:txBody>
          <a:bodyPr anchor="ctr">
            <a:normAutofit/>
          </a:bodyPr>
          <a:lstStyle/>
          <a:p>
            <a:r>
              <a:rPr lang="en-US" sz="5400" dirty="0">
                <a:solidFill>
                  <a:srgbClr val="FFFFFF"/>
                </a:solidFill>
              </a:rPr>
              <a:t>Software Inventory</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838200" y="2518293"/>
            <a:ext cx="10515600" cy="3658669"/>
          </a:xfrm>
        </p:spPr>
        <p:txBody>
          <a:bodyPr/>
          <a:lstStyle/>
          <a:p>
            <a:r>
              <a:rPr lang="en-US" dirty="0"/>
              <a:t>Before developing this programming, all required software was downloaded and installed.</a:t>
            </a:r>
          </a:p>
          <a:p>
            <a:endParaRPr lang="en-US" dirty="0"/>
          </a:p>
          <a:p>
            <a:r>
              <a:rPr lang="en-US" dirty="0"/>
              <a:t>The software included the following:</a:t>
            </a:r>
          </a:p>
          <a:p>
            <a:pPr lvl="1"/>
            <a:r>
              <a:rPr lang="en-US" dirty="0"/>
              <a:t>Excel</a:t>
            </a:r>
          </a:p>
          <a:p>
            <a:pPr lvl="1"/>
            <a:r>
              <a:rPr lang="en-US" dirty="0"/>
              <a:t>Python IDE - Anaconda</a:t>
            </a:r>
          </a:p>
        </p:txBody>
      </p:sp>
    </p:spTree>
    <p:extLst>
      <p:ext uri="{BB962C8B-B14F-4D97-AF65-F5344CB8AC3E}">
        <p14:creationId xmlns:p14="http://schemas.microsoft.com/office/powerpoint/2010/main" val="390694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400" kern="1200">
                <a:solidFill>
                  <a:srgbClr val="FFFFFF"/>
                </a:solidFill>
                <a:latin typeface="+mj-lt"/>
                <a:ea typeface="+mj-ea"/>
                <a:cs typeface="+mj-cs"/>
              </a:rPr>
              <a:t>Prediction</a:t>
            </a:r>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371599" y="1891970"/>
            <a:ext cx="9724031" cy="3683358"/>
          </a:xfrm>
        </p:spPr>
        <p:txBody>
          <a:bodyPr vert="horz" lIns="91440" tIns="45720" rIns="91440" bIns="45720" rtlCol="0" anchor="ctr">
            <a:normAutofit/>
          </a:bodyPr>
          <a:lstStyle/>
          <a:p>
            <a:pPr marL="57150"/>
            <a:r>
              <a:rPr lang="en-US" sz="2000" dirty="0"/>
              <a:t>Develop a prediction based on the data. What variations in temperature and humidity do you expect over the next few hours or days? How would humidity change if temperature goes up or down?</a:t>
            </a:r>
          </a:p>
          <a:p>
            <a:pPr marL="57150"/>
            <a:endParaRPr lang="en-US" sz="2000" dirty="0"/>
          </a:p>
          <a:p>
            <a:pPr marL="57150"/>
            <a:r>
              <a:rPr lang="en-US" sz="2000" dirty="0"/>
              <a:t>Based on the data, the humidity rises to peak levels after temperature exceeds 35F. Based on several charts documenting the trend of humidity between a range of 10F – 42F. Humidity is expected to reach peak levels for temperatures exceeding 35F. If we want to reduce the likelihood of maximum humidity, temperature should be less than 20F.</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8280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383564" y="348865"/>
            <a:ext cx="9718111" cy="1576446"/>
          </a:xfrm>
        </p:spPr>
        <p:txBody>
          <a:bodyPr anchor="ctr">
            <a:normAutofit/>
          </a:bodyPr>
          <a:lstStyle/>
          <a:p>
            <a:r>
              <a:rPr lang="en-US" sz="5400" dirty="0">
                <a:solidFill>
                  <a:srgbClr val="FFFFFF"/>
                </a:solidFill>
              </a:rPr>
              <a:t>Software</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1375955" y="2273574"/>
            <a:ext cx="3789556" cy="1462692"/>
          </a:xfrm>
        </p:spPr>
        <p:txBody>
          <a:bodyPr/>
          <a:lstStyle/>
          <a:p>
            <a:pPr lvl="1"/>
            <a:r>
              <a:rPr lang="en-US" dirty="0"/>
              <a:t>Excel</a:t>
            </a:r>
          </a:p>
        </p:txBody>
      </p:sp>
      <p:pic>
        <p:nvPicPr>
          <p:cNvPr id="3" name="Picture 2">
            <a:extLst>
              <a:ext uri="{FF2B5EF4-FFF2-40B4-BE49-F238E27FC236}">
                <a16:creationId xmlns:a16="http://schemas.microsoft.com/office/drawing/2014/main" id="{D4E89186-8BA0-AA41-B71F-C8E110B19CB5}"/>
              </a:ext>
            </a:extLst>
          </p:cNvPr>
          <p:cNvPicPr>
            <a:picLocks noChangeAspect="1"/>
          </p:cNvPicPr>
          <p:nvPr/>
        </p:nvPicPr>
        <p:blipFill>
          <a:blip r:embed="rId2"/>
          <a:stretch>
            <a:fillRect/>
          </a:stretch>
        </p:blipFill>
        <p:spPr>
          <a:xfrm>
            <a:off x="274978" y="2816278"/>
            <a:ext cx="5222736" cy="3213701"/>
          </a:xfrm>
          <a:prstGeom prst="rect">
            <a:avLst/>
          </a:prstGeom>
        </p:spPr>
      </p:pic>
      <p:pic>
        <p:nvPicPr>
          <p:cNvPr id="4" name="Picture 3">
            <a:extLst>
              <a:ext uri="{FF2B5EF4-FFF2-40B4-BE49-F238E27FC236}">
                <a16:creationId xmlns:a16="http://schemas.microsoft.com/office/drawing/2014/main" id="{09A1A148-1072-6A44-9514-9358CABF421E}"/>
              </a:ext>
            </a:extLst>
          </p:cNvPr>
          <p:cNvPicPr>
            <a:picLocks noChangeAspect="1"/>
          </p:cNvPicPr>
          <p:nvPr/>
        </p:nvPicPr>
        <p:blipFill>
          <a:blip r:embed="rId3"/>
          <a:stretch>
            <a:fillRect/>
          </a:stretch>
        </p:blipFill>
        <p:spPr>
          <a:xfrm>
            <a:off x="5821021" y="2781711"/>
            <a:ext cx="6096001" cy="3248268"/>
          </a:xfrm>
          <a:prstGeom prst="rect">
            <a:avLst/>
          </a:prstGeom>
        </p:spPr>
      </p:pic>
      <p:sp>
        <p:nvSpPr>
          <p:cNvPr id="12" name="TextBox 11">
            <a:extLst>
              <a:ext uri="{FF2B5EF4-FFF2-40B4-BE49-F238E27FC236}">
                <a16:creationId xmlns:a16="http://schemas.microsoft.com/office/drawing/2014/main" id="{FB0C89DE-2B91-314C-A2B1-ABFB87838B1E}"/>
              </a:ext>
            </a:extLst>
          </p:cNvPr>
          <p:cNvSpPr txBox="1"/>
          <p:nvPr/>
        </p:nvSpPr>
        <p:spPr>
          <a:xfrm>
            <a:off x="6541465" y="2245696"/>
            <a:ext cx="4655111" cy="424732"/>
          </a:xfrm>
          <a:prstGeom prst="rect">
            <a:avLst/>
          </a:prstGeom>
          <a:noFill/>
        </p:spPr>
        <p:txBody>
          <a:bodyPr wrap="square">
            <a:spAutoFit/>
          </a:bodyPr>
          <a:lstStyle/>
          <a:p>
            <a:pPr marL="685800" lvl="1" indent="-228600">
              <a:lnSpc>
                <a:spcPct val="90000"/>
              </a:lnSpc>
              <a:spcBef>
                <a:spcPts val="500"/>
              </a:spcBef>
              <a:buFont typeface="Arial" panose="020B0604020202020204" pitchFamily="34" charset="0"/>
              <a:buChar char="•"/>
            </a:pPr>
            <a:r>
              <a:rPr lang="en-US" sz="2400" dirty="0"/>
              <a:t>Python IDE - Anaconda</a:t>
            </a:r>
          </a:p>
        </p:txBody>
      </p:sp>
    </p:spTree>
    <p:extLst>
      <p:ext uri="{BB962C8B-B14F-4D97-AF65-F5344CB8AC3E}">
        <p14:creationId xmlns:p14="http://schemas.microsoft.com/office/powerpoint/2010/main" val="96231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383564" y="348865"/>
            <a:ext cx="9718111" cy="1576446"/>
          </a:xfrm>
        </p:spPr>
        <p:txBody>
          <a:bodyPr anchor="ctr">
            <a:normAutofit/>
          </a:bodyPr>
          <a:lstStyle/>
          <a:p>
            <a:r>
              <a:rPr lang="en-US" sz="5400" dirty="0">
                <a:solidFill>
                  <a:srgbClr val="FFFFFF"/>
                </a:solidFill>
              </a:rPr>
              <a:t>Planning and Design</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1249050" y="2518294"/>
            <a:ext cx="9987138" cy="3859597"/>
          </a:xfrm>
        </p:spPr>
        <p:txBody>
          <a:bodyPr>
            <a:normAutofit/>
          </a:bodyPr>
          <a:lstStyle/>
          <a:p>
            <a:pPr lvl="1"/>
            <a:r>
              <a:rPr lang="en-US" sz="2800" dirty="0"/>
              <a:t>After performing an inventory of the software needed for the project, a plan was created for the temperature data project.</a:t>
            </a:r>
          </a:p>
          <a:p>
            <a:pPr lvl="1"/>
            <a:endParaRPr lang="en-US" sz="2800" dirty="0"/>
          </a:p>
          <a:p>
            <a:pPr lvl="1"/>
            <a:r>
              <a:rPr lang="en-US" sz="2800" dirty="0"/>
              <a:t>To plan the design of the project, a flowchart was generated</a:t>
            </a:r>
          </a:p>
          <a:p>
            <a:pPr lvl="1"/>
            <a:endParaRPr lang="en-US" sz="2800" dirty="0"/>
          </a:p>
          <a:p>
            <a:pPr lvl="1"/>
            <a:r>
              <a:rPr lang="en-US" sz="2800" dirty="0"/>
              <a:t>Planning and design of the project are crucial steps to understanding the development process</a:t>
            </a:r>
          </a:p>
        </p:txBody>
      </p:sp>
    </p:spTree>
    <p:extLst>
      <p:ext uri="{BB962C8B-B14F-4D97-AF65-F5344CB8AC3E}">
        <p14:creationId xmlns:p14="http://schemas.microsoft.com/office/powerpoint/2010/main" val="50129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383564" y="348865"/>
            <a:ext cx="9718111" cy="1576446"/>
          </a:xfrm>
        </p:spPr>
        <p:txBody>
          <a:bodyPr anchor="ctr">
            <a:normAutofit/>
          </a:bodyPr>
          <a:lstStyle/>
          <a:p>
            <a:r>
              <a:rPr lang="en-US" sz="5400" dirty="0">
                <a:solidFill>
                  <a:srgbClr val="FFFFFF"/>
                </a:solidFill>
              </a:rPr>
              <a:t>What are Flowcharts?</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1249050" y="2518294"/>
            <a:ext cx="9987138" cy="3859597"/>
          </a:xfrm>
        </p:spPr>
        <p:txBody>
          <a:bodyPr>
            <a:normAutofit/>
          </a:bodyPr>
          <a:lstStyle/>
          <a:p>
            <a:pPr lvl="1"/>
            <a:r>
              <a:rPr lang="en-US" sz="2800" dirty="0"/>
              <a:t>Flowcharts are graphical representations of processes or workflows, and the flowchart developed illustrates the process and the output of this software development project.</a:t>
            </a:r>
          </a:p>
          <a:p>
            <a:pPr lvl="1"/>
            <a:endParaRPr lang="en-US" sz="2800" dirty="0"/>
          </a:p>
          <a:p>
            <a:pPr lvl="1"/>
            <a:r>
              <a:rPr lang="en-US" sz="2800" dirty="0"/>
              <a:t>Many companies use flowcharts as simple narratives.</a:t>
            </a:r>
          </a:p>
        </p:txBody>
      </p:sp>
    </p:spTree>
    <p:extLst>
      <p:ext uri="{BB962C8B-B14F-4D97-AF65-F5344CB8AC3E}">
        <p14:creationId xmlns:p14="http://schemas.microsoft.com/office/powerpoint/2010/main" val="149108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8D6738-398A-427F-80B7-79986D81E641}"/>
              </a:ext>
            </a:extLst>
          </p:cNvPr>
          <p:cNvPicPr>
            <a:picLocks noChangeAspect="1"/>
          </p:cNvPicPr>
          <p:nvPr/>
        </p:nvPicPr>
        <p:blipFill rotWithShape="1">
          <a:blip r:embed="rId2">
            <a:alphaModFix amt="70000"/>
          </a:blip>
          <a:srcRect l="36139" r="18741" b="-1"/>
          <a:stretch/>
        </p:blipFill>
        <p:spPr>
          <a:xfrm>
            <a:off x="20" y="0"/>
            <a:ext cx="4635571" cy="6858000"/>
          </a:xfrm>
          <a:prstGeom prst="rect">
            <a:avLst/>
          </a:prstGeom>
          <a:effectLst/>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75441" y="369597"/>
            <a:ext cx="6586491" cy="698791"/>
          </a:xfrm>
        </p:spPr>
        <p:txBody>
          <a:bodyPr vert="horz" lIns="91440" tIns="45720" rIns="91440" bIns="45720" rtlCol="0" anchor="ctr">
            <a:normAutofit fontScale="90000"/>
          </a:bodyPr>
          <a:lstStyle/>
          <a:p>
            <a:pPr algn="ctr"/>
            <a:r>
              <a:rPr lang="en-US" sz="6000" dirty="0">
                <a:ln w="0"/>
                <a:effectLst>
                  <a:outerShdw blurRad="38100" dist="19050" dir="2700000" algn="tl" rotWithShape="0">
                    <a:schemeClr val="dk1">
                      <a:alpha val="40000"/>
                    </a:schemeClr>
                  </a:outerShdw>
                </a:effectLst>
              </a:rPr>
              <a:t>Flowchart</a:t>
            </a:r>
            <a:endParaRPr lang="en-US" sz="5400" dirty="0">
              <a:ln w="0"/>
              <a:effectLst>
                <a:outerShdw blurRad="38100" dist="19050" dir="2700000" algn="tl" rotWithShape="0">
                  <a:schemeClr val="dk1">
                    <a:alpha val="40000"/>
                  </a:schemeClr>
                </a:outerShdw>
              </a:effectLst>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marL="285750" indent="-285750">
              <a:buFont typeface="Arial" panose="020B0604020202020204" pitchFamily="34" charset="0"/>
              <a:buChar char="•"/>
            </a:pPr>
            <a:endParaRPr lang="en-US" dirty="0"/>
          </a:p>
          <a:p>
            <a:endParaRPr lang="en-US" dirty="0"/>
          </a:p>
          <a:p>
            <a:endParaRPr lang="en-US" dirty="0"/>
          </a:p>
          <a:p>
            <a:endParaRPr lang="en-US" dirty="0"/>
          </a:p>
        </p:txBody>
      </p:sp>
      <p:graphicFrame>
        <p:nvGraphicFramePr>
          <p:cNvPr id="12" name="Diagram 11">
            <a:extLst>
              <a:ext uri="{FF2B5EF4-FFF2-40B4-BE49-F238E27FC236}">
                <a16:creationId xmlns:a16="http://schemas.microsoft.com/office/drawing/2014/main" id="{ADA5A35D-1D56-B64A-B1A0-283B72D64628}"/>
              </a:ext>
            </a:extLst>
          </p:cNvPr>
          <p:cNvGraphicFramePr/>
          <p:nvPr>
            <p:extLst>
              <p:ext uri="{D42A27DB-BD31-4B8C-83A1-F6EECF244321}">
                <p14:modId xmlns:p14="http://schemas.microsoft.com/office/powerpoint/2010/main" val="1341473645"/>
              </p:ext>
            </p:extLst>
          </p:nvPr>
        </p:nvGraphicFramePr>
        <p:xfrm>
          <a:off x="4772025" y="250372"/>
          <a:ext cx="6988629" cy="635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61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30884" y="270019"/>
            <a:ext cx="4510190" cy="1297537"/>
          </a:xfrm>
        </p:spPr>
        <p:txBody>
          <a:bodyPr vert="horz" lIns="91440" tIns="45720" rIns="91440" bIns="45720" rtlCol="0" anchor="b">
            <a:noAutofit/>
          </a:bodyPr>
          <a:lstStyle/>
          <a:p>
            <a:r>
              <a:rPr lang="en-US" sz="5400" kern="1200" dirty="0">
                <a:solidFill>
                  <a:schemeClr val="tx1"/>
                </a:solidFill>
                <a:latin typeface="+mj-lt"/>
                <a:ea typeface="+mj-ea"/>
                <a:cs typeface="+mj-cs"/>
              </a:rPr>
              <a:t>Adding Library</a:t>
            </a:r>
          </a:p>
        </p:txBody>
      </p:sp>
      <p:sp>
        <p:nvSpPr>
          <p:cNvPr id="19"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descr="Text&#10;&#10;Description automatically generated">
            <a:extLst>
              <a:ext uri="{FF2B5EF4-FFF2-40B4-BE49-F238E27FC236}">
                <a16:creationId xmlns:a16="http://schemas.microsoft.com/office/drawing/2014/main" id="{03EBD510-839C-374D-9FC4-E441E58D230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960" r="5960"/>
          <a:stretch>
            <a:fillRect/>
          </a:stretch>
        </p:blipFill>
        <p:spPr>
          <a:xfrm>
            <a:off x="6373092" y="1121892"/>
            <a:ext cx="5478040" cy="4614215"/>
          </a:xfrm>
          <a:prstGeom prst="rect">
            <a:avLst/>
          </a:prstGeom>
        </p:spPr>
      </p:pic>
      <p:sp>
        <p:nvSpPr>
          <p:cNvPr id="13" name="Content Placeholder 4">
            <a:extLst>
              <a:ext uri="{FF2B5EF4-FFF2-40B4-BE49-F238E27FC236}">
                <a16:creationId xmlns:a16="http://schemas.microsoft.com/office/drawing/2014/main" id="{702C249C-604A-9B49-83C7-A459C33DEB08}"/>
              </a:ext>
            </a:extLst>
          </p:cNvPr>
          <p:cNvSpPr txBox="1">
            <a:spLocks/>
          </p:cNvSpPr>
          <p:nvPr/>
        </p:nvSpPr>
        <p:spPr>
          <a:xfrm>
            <a:off x="79570" y="2015995"/>
            <a:ext cx="6177190" cy="41526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lvl="1"/>
            <a:r>
              <a:rPr lang="en-US" dirty="0"/>
              <a:t>In order for python to connect to the US Government National Oceanic and Atmospheric Administration (NOAA) weather data service using a cloud-based Application Programming Interface (API), a library module must be installed to use this service.</a:t>
            </a:r>
          </a:p>
          <a:p>
            <a:pPr lvl="1"/>
            <a:endParaRPr lang="en-US" dirty="0"/>
          </a:p>
          <a:p>
            <a:pPr lvl="1"/>
            <a:r>
              <a:rPr lang="en-US" dirty="0"/>
              <a:t>The screenshot shows the NOAA-SDK library installed.</a:t>
            </a:r>
          </a:p>
        </p:txBody>
      </p:sp>
    </p:spTree>
    <p:extLst>
      <p:ext uri="{BB962C8B-B14F-4D97-AF65-F5344CB8AC3E}">
        <p14:creationId xmlns:p14="http://schemas.microsoft.com/office/powerpoint/2010/main" val="185730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383564" y="348865"/>
            <a:ext cx="9718111" cy="1576446"/>
          </a:xfrm>
        </p:spPr>
        <p:txBody>
          <a:bodyPr anchor="ctr">
            <a:normAutofit/>
          </a:bodyPr>
          <a:lstStyle/>
          <a:p>
            <a:r>
              <a:rPr lang="en-US" sz="5400" dirty="0">
                <a:solidFill>
                  <a:srgbClr val="FFFFFF"/>
                </a:solidFill>
              </a:rPr>
              <a:t>Gathering Temperature and Humidity Data</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1249050" y="2518294"/>
            <a:ext cx="9987138" cy="3859597"/>
          </a:xfrm>
        </p:spPr>
        <p:txBody>
          <a:bodyPr>
            <a:normAutofit/>
          </a:bodyPr>
          <a:lstStyle/>
          <a:p>
            <a:pPr lvl="1"/>
            <a:r>
              <a:rPr lang="en-US" sz="2800" dirty="0"/>
              <a:t>After planning and design, the code was developed to download a set of weather observations.</a:t>
            </a:r>
          </a:p>
          <a:p>
            <a:pPr lvl="1"/>
            <a:endParaRPr lang="en-US" sz="2800" dirty="0"/>
          </a:p>
          <a:p>
            <a:pPr lvl="1"/>
            <a:r>
              <a:rPr lang="en-US" sz="2800" dirty="0"/>
              <a:t>This data was stored on a local database in a table for later analysis.</a:t>
            </a:r>
          </a:p>
        </p:txBody>
      </p:sp>
    </p:spTree>
    <p:extLst>
      <p:ext uri="{BB962C8B-B14F-4D97-AF65-F5344CB8AC3E}">
        <p14:creationId xmlns:p14="http://schemas.microsoft.com/office/powerpoint/2010/main" val="2134211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3" ma:contentTypeDescription="Create a new document." ma:contentTypeScope="" ma:versionID="405fbacda404f3661f41405c2d23432b">
  <xsd:schema xmlns:xsd="http://www.w3.org/2001/XMLSchema" xmlns:xs="http://www.w3.org/2001/XMLSchema" xmlns:p="http://schemas.microsoft.com/office/2006/metadata/properties" xmlns:ns2="b8820432-3450-4e09-b17f-565094e588be" xmlns:ns3="b7b956fb-0613-46b7-a92d-14c47de7bd00" targetNamespace="http://schemas.microsoft.com/office/2006/metadata/properties" ma:root="true" ma:fieldsID="6eb31255b3e73debb3c9a025dfec9584" ns2:_="" ns3:_="">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s xmlns="b8820432-3450-4e09-b17f-565094e588b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CA1992-992F-4046-AD35-76E070260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CFF4E1-BE83-4193-A644-9AFC44A97A03}">
  <ds:schemaRefs>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b8820432-3450-4e09-b17f-565094e588be"/>
    <ds:schemaRef ds:uri="http://www.w3.org/XML/1998/namespace"/>
    <ds:schemaRef ds:uri="http://schemas.microsoft.com/office/2006/documentManagement/types"/>
    <ds:schemaRef ds:uri="http://schemas.microsoft.com/office/infopath/2007/PartnerControls"/>
    <ds:schemaRef ds:uri="b7b956fb-0613-46b7-a92d-14c47de7bd00"/>
  </ds:schemaRefs>
</ds:datastoreItem>
</file>

<file path=customXml/itemProps3.xml><?xml version="1.0" encoding="utf-8"?>
<ds:datastoreItem xmlns:ds="http://schemas.openxmlformats.org/officeDocument/2006/customXml" ds:itemID="{1E50A56C-6408-495D-B136-465C7A3ED2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837</TotalTime>
  <Words>919</Words>
  <Application>Microsoft Macintosh PowerPoint</Application>
  <PresentationFormat>Widescreen</PresentationFormat>
  <Paragraphs>143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CEIS110 Programming with Data</vt:lpstr>
      <vt:lpstr>Introduction</vt:lpstr>
      <vt:lpstr>Software Inventory</vt:lpstr>
      <vt:lpstr>Software</vt:lpstr>
      <vt:lpstr>Planning and Design</vt:lpstr>
      <vt:lpstr>What are Flowcharts?</vt:lpstr>
      <vt:lpstr>Flowchart</vt:lpstr>
      <vt:lpstr>Adding Library</vt:lpstr>
      <vt:lpstr>Gathering Temperature and Humidity Data</vt:lpstr>
      <vt:lpstr>BuildWeatherDb.py Code </vt:lpstr>
      <vt:lpstr>Weather.db File </vt:lpstr>
      <vt:lpstr>Querying the Database</vt:lpstr>
      <vt:lpstr>Query to retrieve all columns and all rows (Screenshot)</vt:lpstr>
      <vt:lpstr>Query to retrieve lowest and highest temperatures (Screenshot)</vt:lpstr>
      <vt:lpstr>Query to retrieve all clear days (Screenshot)</vt:lpstr>
      <vt:lpstr>Data Cleansing</vt:lpstr>
      <vt:lpstr>Python code (Screenshot or file)</vt:lpstr>
      <vt:lpstr>Retrieve and Convert Data to CSV Format (Screenshot)</vt:lpstr>
      <vt:lpstr>Python Console</vt:lpstr>
      <vt:lpstr>CEIS110 Module 4</vt:lpstr>
      <vt:lpstr>Rubric</vt:lpstr>
      <vt:lpstr>CEIS110 Module 5</vt:lpstr>
      <vt:lpstr>Rubric</vt:lpstr>
      <vt:lpstr>Temperature and Humidity Chart (Graph)</vt:lpstr>
      <vt:lpstr>CEIS110 Module 6</vt:lpstr>
      <vt:lpstr>Rubric</vt:lpstr>
      <vt:lpstr>Plot #1</vt:lpstr>
      <vt:lpstr>Plot #2 (Screenshots)</vt:lpstr>
      <vt:lpstr>Analysis </vt:lpstr>
      <vt:lpstr>Prediction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Sovann, Vouthanack</cp:lastModifiedBy>
  <cp:revision>38</cp:revision>
  <dcterms:created xsi:type="dcterms:W3CDTF">2018-12-20T22:43:36Z</dcterms:created>
  <dcterms:modified xsi:type="dcterms:W3CDTF">2022-02-23T12:27:09Z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