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0" r:id="rId1"/>
  </p:sldMasterIdLst>
  <p:sldIdLst>
    <p:sldId id="256" r:id="rId2"/>
    <p:sldId id="258" r:id="rId3"/>
    <p:sldId id="294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70" r:id="rId13"/>
    <p:sldId id="271" r:id="rId14"/>
    <p:sldId id="272" r:id="rId15"/>
    <p:sldId id="273" r:id="rId16"/>
    <p:sldId id="274" r:id="rId17"/>
    <p:sldId id="276" r:id="rId18"/>
    <p:sldId id="277" r:id="rId19"/>
    <p:sldId id="278" r:id="rId20"/>
    <p:sldId id="279" r:id="rId21"/>
    <p:sldId id="280" r:id="rId22"/>
    <p:sldId id="281" r:id="rId23"/>
    <p:sldId id="283" r:id="rId24"/>
    <p:sldId id="284" r:id="rId25"/>
    <p:sldId id="285" r:id="rId26"/>
    <p:sldId id="286" r:id="rId27"/>
    <p:sldId id="295" r:id="rId28"/>
    <p:sldId id="288" r:id="rId29"/>
    <p:sldId id="289" r:id="rId30"/>
    <p:sldId id="290" r:id="rId31"/>
    <p:sldId id="291" r:id="rId32"/>
    <p:sldId id="292" r:id="rId33"/>
    <p:sldId id="293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vouthanacksovann/Google%20Drive%20Vouth/Devry/CEIS101/Module%205%20Project%20Graph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Sheet1!$A$1:$A$2</c:f>
              <c:strCache>
                <c:ptCount val="2"/>
                <c:pt idx="0">
                  <c:v>CEIS101 Course Project Module 5</c:v>
                </c:pt>
                <c:pt idx="1">
                  <c:v>Name: Vouthanack Sovann 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Sheet1!$A$3:$A$225</c:f>
              <c:numCache>
                <c:formatCode>General</c:formatCode>
                <c:ptCount val="223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3</c:v>
                </c:pt>
                <c:pt idx="13">
                  <c:v>3</c:v>
                </c:pt>
                <c:pt idx="14">
                  <c:v>4</c:v>
                </c:pt>
                <c:pt idx="15">
                  <c:v>4</c:v>
                </c:pt>
                <c:pt idx="16">
                  <c:v>4</c:v>
                </c:pt>
                <c:pt idx="17">
                  <c:v>4</c:v>
                </c:pt>
                <c:pt idx="18">
                  <c:v>5</c:v>
                </c:pt>
                <c:pt idx="19">
                  <c:v>6</c:v>
                </c:pt>
                <c:pt idx="20">
                  <c:v>6</c:v>
                </c:pt>
                <c:pt idx="21">
                  <c:v>7</c:v>
                </c:pt>
                <c:pt idx="22">
                  <c:v>8</c:v>
                </c:pt>
                <c:pt idx="23">
                  <c:v>8</c:v>
                </c:pt>
                <c:pt idx="24">
                  <c:v>8</c:v>
                </c:pt>
                <c:pt idx="25">
                  <c:v>9</c:v>
                </c:pt>
                <c:pt idx="26">
                  <c:v>9</c:v>
                </c:pt>
                <c:pt idx="27">
                  <c:v>42</c:v>
                </c:pt>
                <c:pt idx="28">
                  <c:v>10</c:v>
                </c:pt>
                <c:pt idx="29">
                  <c:v>9</c:v>
                </c:pt>
                <c:pt idx="30">
                  <c:v>41</c:v>
                </c:pt>
                <c:pt idx="31">
                  <c:v>41</c:v>
                </c:pt>
                <c:pt idx="32">
                  <c:v>41</c:v>
                </c:pt>
                <c:pt idx="33">
                  <c:v>41</c:v>
                </c:pt>
                <c:pt idx="34">
                  <c:v>41</c:v>
                </c:pt>
                <c:pt idx="35">
                  <c:v>41</c:v>
                </c:pt>
                <c:pt idx="36">
                  <c:v>41</c:v>
                </c:pt>
                <c:pt idx="37">
                  <c:v>41</c:v>
                </c:pt>
                <c:pt idx="38">
                  <c:v>41</c:v>
                </c:pt>
                <c:pt idx="39">
                  <c:v>42</c:v>
                </c:pt>
                <c:pt idx="40">
                  <c:v>41</c:v>
                </c:pt>
                <c:pt idx="41">
                  <c:v>41</c:v>
                </c:pt>
                <c:pt idx="42">
                  <c:v>41</c:v>
                </c:pt>
                <c:pt idx="43">
                  <c:v>42</c:v>
                </c:pt>
                <c:pt idx="44">
                  <c:v>41</c:v>
                </c:pt>
                <c:pt idx="45">
                  <c:v>41</c:v>
                </c:pt>
                <c:pt idx="46">
                  <c:v>41</c:v>
                </c:pt>
                <c:pt idx="47">
                  <c:v>41</c:v>
                </c:pt>
                <c:pt idx="48">
                  <c:v>41</c:v>
                </c:pt>
                <c:pt idx="49">
                  <c:v>41</c:v>
                </c:pt>
                <c:pt idx="50">
                  <c:v>41</c:v>
                </c:pt>
                <c:pt idx="51">
                  <c:v>41</c:v>
                </c:pt>
                <c:pt idx="52">
                  <c:v>41</c:v>
                </c:pt>
                <c:pt idx="53">
                  <c:v>41</c:v>
                </c:pt>
                <c:pt idx="54">
                  <c:v>41</c:v>
                </c:pt>
                <c:pt idx="55">
                  <c:v>41</c:v>
                </c:pt>
                <c:pt idx="56">
                  <c:v>41</c:v>
                </c:pt>
                <c:pt idx="57">
                  <c:v>41</c:v>
                </c:pt>
                <c:pt idx="58">
                  <c:v>41</c:v>
                </c:pt>
                <c:pt idx="59">
                  <c:v>41</c:v>
                </c:pt>
                <c:pt idx="60">
                  <c:v>41</c:v>
                </c:pt>
                <c:pt idx="61">
                  <c:v>41</c:v>
                </c:pt>
                <c:pt idx="62">
                  <c:v>41</c:v>
                </c:pt>
                <c:pt idx="63">
                  <c:v>41</c:v>
                </c:pt>
                <c:pt idx="64">
                  <c:v>41</c:v>
                </c:pt>
                <c:pt idx="65">
                  <c:v>41</c:v>
                </c:pt>
                <c:pt idx="66">
                  <c:v>41</c:v>
                </c:pt>
                <c:pt idx="67">
                  <c:v>41</c:v>
                </c:pt>
                <c:pt idx="68">
                  <c:v>41</c:v>
                </c:pt>
                <c:pt idx="69">
                  <c:v>41</c:v>
                </c:pt>
                <c:pt idx="70">
                  <c:v>41</c:v>
                </c:pt>
                <c:pt idx="71">
                  <c:v>41</c:v>
                </c:pt>
                <c:pt idx="72">
                  <c:v>41</c:v>
                </c:pt>
                <c:pt idx="73">
                  <c:v>42</c:v>
                </c:pt>
                <c:pt idx="74">
                  <c:v>41</c:v>
                </c:pt>
                <c:pt idx="75">
                  <c:v>41</c:v>
                </c:pt>
                <c:pt idx="76">
                  <c:v>42</c:v>
                </c:pt>
                <c:pt idx="77">
                  <c:v>41</c:v>
                </c:pt>
                <c:pt idx="78">
                  <c:v>43</c:v>
                </c:pt>
                <c:pt idx="79">
                  <c:v>42</c:v>
                </c:pt>
                <c:pt idx="80">
                  <c:v>40</c:v>
                </c:pt>
                <c:pt idx="81">
                  <c:v>41</c:v>
                </c:pt>
                <c:pt idx="82">
                  <c:v>40</c:v>
                </c:pt>
                <c:pt idx="83">
                  <c:v>41</c:v>
                </c:pt>
                <c:pt idx="84">
                  <c:v>40</c:v>
                </c:pt>
                <c:pt idx="85">
                  <c:v>40</c:v>
                </c:pt>
                <c:pt idx="86">
                  <c:v>40</c:v>
                </c:pt>
                <c:pt idx="87">
                  <c:v>40</c:v>
                </c:pt>
                <c:pt idx="88">
                  <c:v>40</c:v>
                </c:pt>
                <c:pt idx="89">
                  <c:v>40</c:v>
                </c:pt>
                <c:pt idx="90">
                  <c:v>40</c:v>
                </c:pt>
                <c:pt idx="91">
                  <c:v>40</c:v>
                </c:pt>
                <c:pt idx="92">
                  <c:v>40</c:v>
                </c:pt>
                <c:pt idx="93">
                  <c:v>40</c:v>
                </c:pt>
                <c:pt idx="94">
                  <c:v>40</c:v>
                </c:pt>
                <c:pt idx="95">
                  <c:v>40</c:v>
                </c:pt>
                <c:pt idx="96">
                  <c:v>40</c:v>
                </c:pt>
                <c:pt idx="97">
                  <c:v>40</c:v>
                </c:pt>
                <c:pt idx="98">
                  <c:v>41</c:v>
                </c:pt>
                <c:pt idx="99">
                  <c:v>40</c:v>
                </c:pt>
                <c:pt idx="100">
                  <c:v>41</c:v>
                </c:pt>
                <c:pt idx="101">
                  <c:v>42</c:v>
                </c:pt>
                <c:pt idx="102">
                  <c:v>41</c:v>
                </c:pt>
                <c:pt idx="103">
                  <c:v>41</c:v>
                </c:pt>
                <c:pt idx="104">
                  <c:v>40</c:v>
                </c:pt>
                <c:pt idx="105">
                  <c:v>40</c:v>
                </c:pt>
                <c:pt idx="106">
                  <c:v>41</c:v>
                </c:pt>
                <c:pt idx="107">
                  <c:v>0</c:v>
                </c:pt>
                <c:pt idx="108">
                  <c:v>28</c:v>
                </c:pt>
                <c:pt idx="109">
                  <c:v>28</c:v>
                </c:pt>
                <c:pt idx="110">
                  <c:v>28</c:v>
                </c:pt>
                <c:pt idx="111">
                  <c:v>28</c:v>
                </c:pt>
                <c:pt idx="112">
                  <c:v>28</c:v>
                </c:pt>
                <c:pt idx="113">
                  <c:v>28</c:v>
                </c:pt>
                <c:pt idx="114">
                  <c:v>28</c:v>
                </c:pt>
                <c:pt idx="115">
                  <c:v>28</c:v>
                </c:pt>
                <c:pt idx="116">
                  <c:v>28</c:v>
                </c:pt>
                <c:pt idx="117">
                  <c:v>27</c:v>
                </c:pt>
                <c:pt idx="118">
                  <c:v>27</c:v>
                </c:pt>
                <c:pt idx="119">
                  <c:v>28</c:v>
                </c:pt>
                <c:pt idx="120">
                  <c:v>27</c:v>
                </c:pt>
                <c:pt idx="121">
                  <c:v>22</c:v>
                </c:pt>
                <c:pt idx="122">
                  <c:v>16</c:v>
                </c:pt>
                <c:pt idx="123">
                  <c:v>15</c:v>
                </c:pt>
                <c:pt idx="124">
                  <c:v>15</c:v>
                </c:pt>
                <c:pt idx="125">
                  <c:v>16</c:v>
                </c:pt>
                <c:pt idx="126">
                  <c:v>16</c:v>
                </c:pt>
                <c:pt idx="127">
                  <c:v>20</c:v>
                </c:pt>
                <c:pt idx="128">
                  <c:v>20</c:v>
                </c:pt>
                <c:pt idx="129">
                  <c:v>19</c:v>
                </c:pt>
                <c:pt idx="130">
                  <c:v>20</c:v>
                </c:pt>
                <c:pt idx="131">
                  <c:v>19</c:v>
                </c:pt>
                <c:pt idx="132">
                  <c:v>19</c:v>
                </c:pt>
                <c:pt idx="133">
                  <c:v>27</c:v>
                </c:pt>
                <c:pt idx="134">
                  <c:v>26</c:v>
                </c:pt>
                <c:pt idx="135">
                  <c:v>19</c:v>
                </c:pt>
                <c:pt idx="136">
                  <c:v>26</c:v>
                </c:pt>
                <c:pt idx="137">
                  <c:v>26</c:v>
                </c:pt>
                <c:pt idx="138">
                  <c:v>20</c:v>
                </c:pt>
                <c:pt idx="139">
                  <c:v>20</c:v>
                </c:pt>
                <c:pt idx="140">
                  <c:v>19</c:v>
                </c:pt>
                <c:pt idx="141">
                  <c:v>19</c:v>
                </c:pt>
                <c:pt idx="142">
                  <c:v>19</c:v>
                </c:pt>
                <c:pt idx="143">
                  <c:v>25</c:v>
                </c:pt>
                <c:pt idx="144">
                  <c:v>24</c:v>
                </c:pt>
                <c:pt idx="145">
                  <c:v>24</c:v>
                </c:pt>
                <c:pt idx="146">
                  <c:v>24</c:v>
                </c:pt>
                <c:pt idx="147">
                  <c:v>25</c:v>
                </c:pt>
                <c:pt idx="148">
                  <c:v>0</c:v>
                </c:pt>
                <c:pt idx="149">
                  <c:v>25</c:v>
                </c:pt>
                <c:pt idx="150">
                  <c:v>21</c:v>
                </c:pt>
                <c:pt idx="151">
                  <c:v>21</c:v>
                </c:pt>
                <c:pt idx="152">
                  <c:v>21</c:v>
                </c:pt>
                <c:pt idx="153">
                  <c:v>21</c:v>
                </c:pt>
                <c:pt idx="154">
                  <c:v>25</c:v>
                </c:pt>
                <c:pt idx="155">
                  <c:v>25</c:v>
                </c:pt>
                <c:pt idx="156">
                  <c:v>25</c:v>
                </c:pt>
                <c:pt idx="157">
                  <c:v>25</c:v>
                </c:pt>
                <c:pt idx="158">
                  <c:v>21</c:v>
                </c:pt>
                <c:pt idx="159">
                  <c:v>21</c:v>
                </c:pt>
                <c:pt idx="160">
                  <c:v>20</c:v>
                </c:pt>
                <c:pt idx="161">
                  <c:v>20</c:v>
                </c:pt>
                <c:pt idx="162">
                  <c:v>21</c:v>
                </c:pt>
                <c:pt idx="163">
                  <c:v>21</c:v>
                </c:pt>
                <c:pt idx="164">
                  <c:v>25</c:v>
                </c:pt>
                <c:pt idx="165">
                  <c:v>21</c:v>
                </c:pt>
                <c:pt idx="166">
                  <c:v>21</c:v>
                </c:pt>
                <c:pt idx="167">
                  <c:v>21</c:v>
                </c:pt>
                <c:pt idx="168">
                  <c:v>21</c:v>
                </c:pt>
                <c:pt idx="169">
                  <c:v>21</c:v>
                </c:pt>
                <c:pt idx="170">
                  <c:v>21</c:v>
                </c:pt>
                <c:pt idx="171">
                  <c:v>21</c:v>
                </c:pt>
                <c:pt idx="172">
                  <c:v>21</c:v>
                </c:pt>
                <c:pt idx="173">
                  <c:v>21</c:v>
                </c:pt>
                <c:pt idx="174">
                  <c:v>21</c:v>
                </c:pt>
                <c:pt idx="175">
                  <c:v>21</c:v>
                </c:pt>
                <c:pt idx="176">
                  <c:v>20</c:v>
                </c:pt>
                <c:pt idx="177">
                  <c:v>20</c:v>
                </c:pt>
                <c:pt idx="178">
                  <c:v>21</c:v>
                </c:pt>
                <c:pt idx="179">
                  <c:v>21</c:v>
                </c:pt>
                <c:pt idx="180">
                  <c:v>21</c:v>
                </c:pt>
                <c:pt idx="181">
                  <c:v>21</c:v>
                </c:pt>
                <c:pt idx="182">
                  <c:v>21</c:v>
                </c:pt>
                <c:pt idx="183">
                  <c:v>21</c:v>
                </c:pt>
                <c:pt idx="184">
                  <c:v>21</c:v>
                </c:pt>
                <c:pt idx="185">
                  <c:v>21</c:v>
                </c:pt>
                <c:pt idx="186">
                  <c:v>20</c:v>
                </c:pt>
                <c:pt idx="187">
                  <c:v>21</c:v>
                </c:pt>
                <c:pt idx="188">
                  <c:v>20</c:v>
                </c:pt>
                <c:pt idx="189">
                  <c:v>21</c:v>
                </c:pt>
                <c:pt idx="190">
                  <c:v>21</c:v>
                </c:pt>
                <c:pt idx="191">
                  <c:v>24</c:v>
                </c:pt>
                <c:pt idx="192">
                  <c:v>23</c:v>
                </c:pt>
                <c:pt idx="193">
                  <c:v>25</c:v>
                </c:pt>
                <c:pt idx="194">
                  <c:v>23</c:v>
                </c:pt>
                <c:pt idx="195">
                  <c:v>24</c:v>
                </c:pt>
                <c:pt idx="196">
                  <c:v>25</c:v>
                </c:pt>
                <c:pt idx="197">
                  <c:v>24</c:v>
                </c:pt>
                <c:pt idx="198">
                  <c:v>24</c:v>
                </c:pt>
                <c:pt idx="199">
                  <c:v>24</c:v>
                </c:pt>
                <c:pt idx="200">
                  <c:v>25</c:v>
                </c:pt>
                <c:pt idx="201">
                  <c:v>24</c:v>
                </c:pt>
                <c:pt idx="202">
                  <c:v>25</c:v>
                </c:pt>
                <c:pt idx="203">
                  <c:v>24</c:v>
                </c:pt>
                <c:pt idx="204">
                  <c:v>24</c:v>
                </c:pt>
                <c:pt idx="205">
                  <c:v>25</c:v>
                </c:pt>
                <c:pt idx="206">
                  <c:v>25</c:v>
                </c:pt>
                <c:pt idx="207">
                  <c:v>24</c:v>
                </c:pt>
                <c:pt idx="208">
                  <c:v>24</c:v>
                </c:pt>
                <c:pt idx="209">
                  <c:v>24</c:v>
                </c:pt>
                <c:pt idx="210">
                  <c:v>25</c:v>
                </c:pt>
                <c:pt idx="211">
                  <c:v>20</c:v>
                </c:pt>
                <c:pt idx="212">
                  <c:v>20</c:v>
                </c:pt>
                <c:pt idx="213">
                  <c:v>20</c:v>
                </c:pt>
                <c:pt idx="214">
                  <c:v>20</c:v>
                </c:pt>
                <c:pt idx="215">
                  <c:v>20</c:v>
                </c:pt>
                <c:pt idx="216">
                  <c:v>20</c:v>
                </c:pt>
                <c:pt idx="217">
                  <c:v>20</c:v>
                </c:pt>
                <c:pt idx="218">
                  <c:v>20</c:v>
                </c:pt>
                <c:pt idx="219">
                  <c:v>24</c:v>
                </c:pt>
                <c:pt idx="220">
                  <c:v>20</c:v>
                </c:pt>
                <c:pt idx="221">
                  <c:v>20</c:v>
                </c:pt>
                <c:pt idx="222">
                  <c:v>20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E2B-D24E-98D5-493A4818CA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71148448"/>
        <c:axId val="1271533152"/>
      </c:scatterChart>
      <c:valAx>
        <c:axId val="1271148448"/>
        <c:scaling>
          <c:orientation val="minMax"/>
          <c:max val="2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(seconds)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1533152"/>
        <c:crosses val="autoZero"/>
        <c:crossBetween val="midCat"/>
      </c:valAx>
      <c:valAx>
        <c:axId val="1271533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Distance (inches)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11484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769C3BCB-F7D0-C649-BE30-E70B135F7340}" type="datetimeFigureOut">
              <a:rPr lang="en-US" smtClean="0"/>
              <a:t>11/7/21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FF8A6284-4841-F04C-84B9-A5FB19AEC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10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3BCB-F7D0-C649-BE30-E70B135F7340}" type="datetimeFigureOut">
              <a:rPr lang="en-US" smtClean="0"/>
              <a:t>11/7/21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284-4841-F04C-84B9-A5FB19AEC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71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69C3BCB-F7D0-C649-BE30-E70B135F7340}" type="datetimeFigureOut">
              <a:rPr lang="en-US" smtClean="0"/>
              <a:t>11/7/21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F8A6284-4841-F04C-84B9-A5FB19AEC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06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69C3BCB-F7D0-C649-BE30-E70B135F7340}" type="datetimeFigureOut">
              <a:rPr lang="en-US" smtClean="0"/>
              <a:t>11/7/21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F8A6284-4841-F04C-84B9-A5FB19AECA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5070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69C3BCB-F7D0-C649-BE30-E70B135F7340}" type="datetimeFigureOut">
              <a:rPr lang="en-US" smtClean="0"/>
              <a:t>11/7/21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F8A6284-4841-F04C-84B9-A5FB19AEC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93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3BCB-F7D0-C649-BE30-E70B135F7340}" type="datetimeFigureOut">
              <a:rPr lang="en-US" smtClean="0"/>
              <a:t>11/7/21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284-4841-F04C-84B9-A5FB19AEC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6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3BCB-F7D0-C649-BE30-E70B135F7340}" type="datetimeFigureOut">
              <a:rPr lang="en-US" smtClean="0"/>
              <a:t>11/7/21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284-4841-F04C-84B9-A5FB19AEC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74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3BCB-F7D0-C649-BE30-E70B135F7340}" type="datetimeFigureOut">
              <a:rPr lang="en-US" smtClean="0"/>
              <a:t>11/7/21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284-4841-F04C-84B9-A5FB19AEC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68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69C3BCB-F7D0-C649-BE30-E70B135F7340}" type="datetimeFigureOut">
              <a:rPr lang="en-US" smtClean="0"/>
              <a:t>11/7/21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F8A6284-4841-F04C-84B9-A5FB19AEC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70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3BCB-F7D0-C649-BE30-E70B135F7340}" type="datetimeFigureOut">
              <a:rPr lang="en-US" smtClean="0"/>
              <a:t>11/7/21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284-4841-F04C-84B9-A5FB19AEC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36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69C3BCB-F7D0-C649-BE30-E70B135F7340}" type="datetimeFigureOut">
              <a:rPr lang="en-US" smtClean="0"/>
              <a:t>11/7/21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F8A6284-4841-F04C-84B9-A5FB19AEC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09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3BCB-F7D0-C649-BE30-E70B135F7340}" type="datetimeFigureOut">
              <a:rPr lang="en-US" smtClean="0"/>
              <a:t>11/7/21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284-4841-F04C-84B9-A5FB19AEC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963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3BCB-F7D0-C649-BE30-E70B135F7340}" type="datetimeFigureOut">
              <a:rPr lang="en-US" smtClean="0"/>
              <a:t>11/7/21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284-4841-F04C-84B9-A5FB19AEC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916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3BCB-F7D0-C649-BE30-E70B135F7340}" type="datetimeFigureOut">
              <a:rPr lang="en-US" smtClean="0"/>
              <a:t>11/7/21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284-4841-F04C-84B9-A5FB19AEC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73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3BCB-F7D0-C649-BE30-E70B135F7340}" type="datetimeFigureOut">
              <a:rPr lang="en-US" smtClean="0"/>
              <a:t>11/7/21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284-4841-F04C-84B9-A5FB19AEC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76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3BCB-F7D0-C649-BE30-E70B135F7340}" type="datetimeFigureOut">
              <a:rPr lang="en-US" smtClean="0"/>
              <a:t>11/7/21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284-4841-F04C-84B9-A5FB19AEC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09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3BCB-F7D0-C649-BE30-E70B135F7340}" type="datetimeFigureOut">
              <a:rPr lang="en-US" smtClean="0"/>
              <a:t>11/7/21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284-4841-F04C-84B9-A5FB19AEC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123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C3BCB-F7D0-C649-BE30-E70B135F7340}" type="datetimeFigureOut">
              <a:rPr lang="en-US" smtClean="0"/>
              <a:t>11/7/21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A6284-4841-F04C-84B9-A5FB19AEC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234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C74677-F435-44CC-925B-53CF245CCA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84B507-C8E3-AA47-818F-ACA83E19FC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584030"/>
            <a:ext cx="9448800" cy="2602062"/>
          </a:xfrm>
        </p:spPr>
        <p:txBody>
          <a:bodyPr>
            <a:normAutofit/>
          </a:bodyPr>
          <a:lstStyle/>
          <a:p>
            <a:r>
              <a:rPr lang="en-US" sz="5400" dirty="0">
                <a:ln w="22225">
                  <a:solidFill>
                    <a:schemeClr val="tx1"/>
                  </a:solidFill>
                  <a:miter lim="800000"/>
                </a:ln>
              </a:rPr>
              <a:t>CEIS101 Course project:</a:t>
            </a:r>
            <a:br>
              <a:rPr lang="en-US" sz="5400" dirty="0">
                <a:ln w="22225">
                  <a:solidFill>
                    <a:schemeClr val="tx1"/>
                  </a:solidFill>
                  <a:miter lim="800000"/>
                </a:ln>
              </a:rPr>
            </a:br>
            <a:r>
              <a:rPr lang="en-US" sz="5400" dirty="0">
                <a:ln w="22225">
                  <a:solidFill>
                    <a:schemeClr val="tx1"/>
                  </a:solidFill>
                  <a:miter lim="800000"/>
                </a:ln>
              </a:rPr>
              <a:t>smart home automation and security system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6EA8F9-D60E-9945-8525-B413C9927C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842935"/>
            <a:ext cx="9448800" cy="685800"/>
          </a:xfrm>
        </p:spPr>
        <p:txBody>
          <a:bodyPr>
            <a:normAutofit/>
          </a:bodyPr>
          <a:lstStyle/>
          <a:p>
            <a:r>
              <a:rPr lang="en-US" dirty="0"/>
              <a:t>Presented by: Vouthanack Sovann</a:t>
            </a:r>
          </a:p>
        </p:txBody>
      </p:sp>
    </p:spTree>
    <p:extLst>
      <p:ext uri="{BB962C8B-B14F-4D97-AF65-F5344CB8AC3E}">
        <p14:creationId xmlns:p14="http://schemas.microsoft.com/office/powerpoint/2010/main" val="4279038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0" y="372608"/>
            <a:ext cx="8610600" cy="1293028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Serial Monitor (screenshot)</a:t>
            </a:r>
          </a:p>
        </p:txBody>
      </p:sp>
      <p:pic>
        <p:nvPicPr>
          <p:cNvPr id="5" name="Content Placeholder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5295F17E-183A-0F4D-B1B1-E908A416E2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818" y="1578429"/>
            <a:ext cx="9238364" cy="4906963"/>
          </a:xfrm>
        </p:spPr>
      </p:pic>
    </p:spTree>
    <p:extLst>
      <p:ext uri="{BB962C8B-B14F-4D97-AF65-F5344CB8AC3E}">
        <p14:creationId xmlns:p14="http://schemas.microsoft.com/office/powerpoint/2010/main" val="1521774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Adding Door Sensor to Smart Home System </a:t>
            </a:r>
          </a:p>
        </p:txBody>
      </p:sp>
    </p:spTree>
    <p:extLst>
      <p:ext uri="{BB962C8B-B14F-4D97-AF65-F5344CB8AC3E}">
        <p14:creationId xmlns:p14="http://schemas.microsoft.com/office/powerpoint/2010/main" val="2531729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49578" cy="1325563"/>
          </a:xfrm>
        </p:spPr>
        <p:txBody>
          <a:bodyPr>
            <a:noAutofit/>
          </a:bodyPr>
          <a:lstStyle/>
          <a:p>
            <a:r>
              <a:rPr lang="en-US" sz="4000" dirty="0"/>
              <a:t>Circuit of door closed with </a:t>
            </a:r>
            <a:br>
              <a:rPr lang="en-US" sz="4000" dirty="0"/>
            </a:br>
            <a:r>
              <a:rPr lang="en-US" sz="4000" dirty="0"/>
              <a:t>Green LED ON (picture)</a:t>
            </a:r>
          </a:p>
        </p:txBody>
      </p:sp>
      <p:pic>
        <p:nvPicPr>
          <p:cNvPr id="5" name="Content Placeholder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E04570E8-D215-EA4F-B7D2-32F46E19BD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928938" y="1690687"/>
            <a:ext cx="6508976" cy="4881731"/>
          </a:xfrm>
        </p:spPr>
      </p:pic>
    </p:spTree>
    <p:extLst>
      <p:ext uri="{BB962C8B-B14F-4D97-AF65-F5344CB8AC3E}">
        <p14:creationId xmlns:p14="http://schemas.microsoft.com/office/powerpoint/2010/main" val="3669562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6486" y="481608"/>
            <a:ext cx="8610600" cy="1293028"/>
          </a:xfrm>
        </p:spPr>
        <p:txBody>
          <a:bodyPr>
            <a:normAutofit/>
          </a:bodyPr>
          <a:lstStyle/>
          <a:p>
            <a:r>
              <a:rPr lang="en-US" sz="4000" dirty="0"/>
              <a:t>Circuit of door open with Green LED OFF (picture)</a:t>
            </a:r>
          </a:p>
        </p:txBody>
      </p:sp>
      <p:pic>
        <p:nvPicPr>
          <p:cNvPr id="5" name="Content Placeholder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DE0E57D3-4766-2B46-AD25-05A1F8897C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810922" y="1757214"/>
            <a:ext cx="6481734" cy="4861300"/>
          </a:xfrm>
        </p:spPr>
      </p:pic>
    </p:spTree>
    <p:extLst>
      <p:ext uri="{BB962C8B-B14F-4D97-AF65-F5344CB8AC3E}">
        <p14:creationId xmlns:p14="http://schemas.microsoft.com/office/powerpoint/2010/main" val="660590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7114" y="328944"/>
            <a:ext cx="8610600" cy="1293028"/>
          </a:xfrm>
        </p:spPr>
        <p:txBody>
          <a:bodyPr>
            <a:normAutofit/>
          </a:bodyPr>
          <a:lstStyle/>
          <a:p>
            <a:r>
              <a:rPr lang="en-US" sz="4000" dirty="0"/>
              <a:t>Arduino Code (screenshot)</a:t>
            </a:r>
          </a:p>
        </p:txBody>
      </p:sp>
      <p:pic>
        <p:nvPicPr>
          <p:cNvPr id="5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3101DEF-04BD-254A-9D54-C8BC683269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057" y="1341827"/>
            <a:ext cx="6520543" cy="5292428"/>
          </a:xfrm>
        </p:spPr>
      </p:pic>
    </p:spTree>
    <p:extLst>
      <p:ext uri="{BB962C8B-B14F-4D97-AF65-F5344CB8AC3E}">
        <p14:creationId xmlns:p14="http://schemas.microsoft.com/office/powerpoint/2010/main" val="1970939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5085" y="339830"/>
            <a:ext cx="8610600" cy="1293028"/>
          </a:xfrm>
        </p:spPr>
        <p:txBody>
          <a:bodyPr>
            <a:normAutofit/>
          </a:bodyPr>
          <a:lstStyle/>
          <a:p>
            <a:r>
              <a:rPr lang="en-US" sz="4000" dirty="0"/>
              <a:t>Serial Monitor (screenshot)</a:t>
            </a:r>
          </a:p>
        </p:txBody>
      </p:sp>
      <p:pic>
        <p:nvPicPr>
          <p:cNvPr id="5" name="Content Placeholder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14A5F37A-344B-B843-8F66-43D55FB43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086" y="1502230"/>
            <a:ext cx="9689091" cy="4694238"/>
          </a:xfrm>
        </p:spPr>
      </p:pic>
    </p:spTree>
    <p:extLst>
      <p:ext uri="{BB962C8B-B14F-4D97-AF65-F5344CB8AC3E}">
        <p14:creationId xmlns:p14="http://schemas.microsoft.com/office/powerpoint/2010/main" val="3187156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2516452"/>
            <a:ext cx="9448800" cy="1825096"/>
          </a:xfrm>
        </p:spPr>
        <p:txBody>
          <a:bodyPr>
            <a:normAutofit fontScale="90000"/>
          </a:bodyPr>
          <a:lstStyle/>
          <a:p>
            <a:r>
              <a:rPr lang="en-US" dirty="0"/>
              <a:t>Adding Distance Sensor to Smart Home System </a:t>
            </a:r>
            <a:br>
              <a:rPr lang="en-US" dirty="0"/>
            </a:br>
            <a:r>
              <a:rPr lang="en-US" dirty="0"/>
              <a:t>and Conducting Data Analysis</a:t>
            </a:r>
          </a:p>
        </p:txBody>
      </p:sp>
    </p:spTree>
    <p:extLst>
      <p:ext uri="{BB962C8B-B14F-4D97-AF65-F5344CB8AC3E}">
        <p14:creationId xmlns:p14="http://schemas.microsoft.com/office/powerpoint/2010/main" val="12940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971" y="345564"/>
            <a:ext cx="10112829" cy="1293028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Circuit with green LED on (picture)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9F02E727-F998-904F-8A8E-F74829D7D4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819399" y="1377120"/>
            <a:ext cx="6498772" cy="5135316"/>
          </a:xfrm>
        </p:spPr>
      </p:pic>
    </p:spTree>
    <p:extLst>
      <p:ext uri="{BB962C8B-B14F-4D97-AF65-F5344CB8AC3E}">
        <p14:creationId xmlns:p14="http://schemas.microsoft.com/office/powerpoint/2010/main" val="3996507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5628" y="211196"/>
            <a:ext cx="10156372" cy="1293028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Circuit with yellow LED on (picture)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E746F8-4360-634F-9ABE-231E1C68F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710542" y="1210218"/>
            <a:ext cx="6368144" cy="5199556"/>
          </a:xfrm>
        </p:spPr>
      </p:pic>
    </p:spTree>
    <p:extLst>
      <p:ext uri="{BB962C8B-B14F-4D97-AF65-F5344CB8AC3E}">
        <p14:creationId xmlns:p14="http://schemas.microsoft.com/office/powerpoint/2010/main" val="319435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198315"/>
            <a:ext cx="9601200" cy="1293028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Circuit with red LED on (picture)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09D9EF4-D740-AA42-8F3F-A28B3E81B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135565" y="1214910"/>
            <a:ext cx="5920870" cy="5327405"/>
          </a:xfrm>
        </p:spPr>
      </p:pic>
    </p:spTree>
    <p:extLst>
      <p:ext uri="{BB962C8B-B14F-4D97-AF65-F5344CB8AC3E}">
        <p14:creationId xmlns:p14="http://schemas.microsoft.com/office/powerpoint/2010/main" val="2606869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14" y="764373"/>
            <a:ext cx="8610600" cy="1293028"/>
          </a:xfrm>
        </p:spPr>
        <p:txBody>
          <a:bodyPr/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57401"/>
            <a:ext cx="10820400" cy="40241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Build a Smart Home Automation and Security System using:</a:t>
            </a:r>
          </a:p>
          <a:p>
            <a:pPr lvl="1"/>
            <a:r>
              <a:rPr lang="en-US" dirty="0" err="1"/>
              <a:t>TinkerCAD</a:t>
            </a:r>
            <a:r>
              <a:rPr lang="en-US" dirty="0"/>
              <a:t> prototype tool</a:t>
            </a:r>
          </a:p>
          <a:p>
            <a:pPr lvl="1"/>
            <a:r>
              <a:rPr lang="en-US" dirty="0"/>
              <a:t>CEIS101 IoT / Tech Core Kit</a:t>
            </a:r>
          </a:p>
          <a:p>
            <a:pPr lvl="1"/>
            <a:r>
              <a:rPr lang="en-US" dirty="0"/>
              <a:t>Arduino IDE Programming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Security System features:</a:t>
            </a:r>
          </a:p>
          <a:p>
            <a:pPr lvl="1"/>
            <a:r>
              <a:rPr lang="en-US" dirty="0"/>
              <a:t>Door Sensor, detecting open and closed conditions</a:t>
            </a:r>
          </a:p>
          <a:p>
            <a:pPr lvl="1"/>
            <a:r>
              <a:rPr lang="en-US" dirty="0"/>
              <a:t>Alarm Triggering Distance Sensor, useful for intrusion detection</a:t>
            </a:r>
          </a:p>
          <a:p>
            <a:pPr lvl="1"/>
            <a:r>
              <a:rPr lang="en-US" dirty="0"/>
              <a:t>Automated Night Light, activated upon low/zero light conditions</a:t>
            </a:r>
          </a:p>
          <a:p>
            <a:pPr lvl="1"/>
            <a:r>
              <a:rPr lang="en-US" dirty="0"/>
              <a:t>Flood Sensor, for water heater/washer leakage</a:t>
            </a:r>
          </a:p>
          <a:p>
            <a:pPr lvl="1"/>
            <a:r>
              <a:rPr lang="en-US" dirty="0"/>
              <a:t>Temperature/Humidity Sensor to check weather conditions</a:t>
            </a:r>
          </a:p>
        </p:txBody>
      </p:sp>
    </p:spTree>
    <p:extLst>
      <p:ext uri="{BB962C8B-B14F-4D97-AF65-F5344CB8AC3E}">
        <p14:creationId xmlns:p14="http://schemas.microsoft.com/office/powerpoint/2010/main" val="737525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2428" y="111692"/>
            <a:ext cx="8610600" cy="1293028"/>
          </a:xfrm>
        </p:spPr>
        <p:txBody>
          <a:bodyPr>
            <a:normAutofit/>
          </a:bodyPr>
          <a:lstStyle/>
          <a:p>
            <a:r>
              <a:rPr lang="en-US" sz="4400" dirty="0"/>
              <a:t>Arduino Code (screenshot)</a:t>
            </a:r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3F06E1E-C31D-0344-B7A5-A4752BED9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00" y="1229065"/>
            <a:ext cx="9525000" cy="5397500"/>
          </a:xfrm>
        </p:spPr>
      </p:pic>
    </p:spTree>
    <p:extLst>
      <p:ext uri="{BB962C8B-B14F-4D97-AF65-F5344CB8AC3E}">
        <p14:creationId xmlns:p14="http://schemas.microsoft.com/office/powerpoint/2010/main" val="3360320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195943"/>
            <a:ext cx="9590314" cy="1293028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Plot of data (graph from Excel)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F5A9FDE-BA23-2547-A3B4-799656C5D8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2661704"/>
              </p:ext>
            </p:extLst>
          </p:nvPr>
        </p:nvGraphicFramePr>
        <p:xfrm>
          <a:off x="923924" y="1284514"/>
          <a:ext cx="9961790" cy="5393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17332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Adding Automated Light to Smart Home System </a:t>
            </a:r>
          </a:p>
        </p:txBody>
      </p:sp>
    </p:spTree>
    <p:extLst>
      <p:ext uri="{BB962C8B-B14F-4D97-AF65-F5344CB8AC3E}">
        <p14:creationId xmlns:p14="http://schemas.microsoft.com/office/powerpoint/2010/main" val="4254093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4" y="264490"/>
            <a:ext cx="11277600" cy="1293028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Circuit with automated LED off (picture)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E3BBBCE9-D300-D546-A781-7524A1D0F9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570514" y="1296944"/>
            <a:ext cx="5050972" cy="5167624"/>
          </a:xfrm>
        </p:spPr>
      </p:pic>
    </p:spTree>
    <p:extLst>
      <p:ext uri="{BB962C8B-B14F-4D97-AF65-F5344CB8AC3E}">
        <p14:creationId xmlns:p14="http://schemas.microsoft.com/office/powerpoint/2010/main" val="3754560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241858"/>
            <a:ext cx="11190514" cy="1293028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Circuit with automated LED on (picture)</a:t>
            </a:r>
          </a:p>
        </p:txBody>
      </p:sp>
      <p:pic>
        <p:nvPicPr>
          <p:cNvPr id="5" name="Content Placeholder 4" descr="A picture containing text, indoor, computer&#10;&#10;Description automatically generated">
            <a:extLst>
              <a:ext uri="{FF2B5EF4-FFF2-40B4-BE49-F238E27FC236}">
                <a16:creationId xmlns:a16="http://schemas.microsoft.com/office/drawing/2014/main" id="{B991ED2D-3DA7-E54A-B915-8D449302D2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396342" y="1250507"/>
            <a:ext cx="5399316" cy="5202228"/>
          </a:xfrm>
        </p:spPr>
      </p:pic>
    </p:spTree>
    <p:extLst>
      <p:ext uri="{BB962C8B-B14F-4D97-AF65-F5344CB8AC3E}">
        <p14:creationId xmlns:p14="http://schemas.microsoft.com/office/powerpoint/2010/main" val="11621845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9772" y="274516"/>
            <a:ext cx="8610600" cy="1293028"/>
          </a:xfrm>
        </p:spPr>
        <p:txBody>
          <a:bodyPr>
            <a:normAutofit/>
          </a:bodyPr>
          <a:lstStyle/>
          <a:p>
            <a:r>
              <a:rPr lang="en-US" sz="4400" dirty="0"/>
              <a:t>Arduino Code (screenshot)</a:t>
            </a:r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CBC9DFD-6D6A-1943-B3AE-152848238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496" y="1371601"/>
            <a:ext cx="7155408" cy="4994048"/>
          </a:xfrm>
        </p:spPr>
      </p:pic>
    </p:spTree>
    <p:extLst>
      <p:ext uri="{BB962C8B-B14F-4D97-AF65-F5344CB8AC3E}">
        <p14:creationId xmlns:p14="http://schemas.microsoft.com/office/powerpoint/2010/main" val="603079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6228" y="230973"/>
            <a:ext cx="8610600" cy="1293028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Serial Monitor (screenshot)</a:t>
            </a:r>
          </a:p>
        </p:txBody>
      </p:sp>
      <p:pic>
        <p:nvPicPr>
          <p:cNvPr id="5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820BC2C-8F78-4944-90DE-F442967224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2971" y="1394406"/>
            <a:ext cx="8186058" cy="4976840"/>
          </a:xfrm>
        </p:spPr>
      </p:pic>
    </p:spTree>
    <p:extLst>
      <p:ext uri="{BB962C8B-B14F-4D97-AF65-F5344CB8AC3E}">
        <p14:creationId xmlns:p14="http://schemas.microsoft.com/office/powerpoint/2010/main" val="26758928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2516452"/>
            <a:ext cx="9448800" cy="1825096"/>
          </a:xfrm>
        </p:spPr>
        <p:txBody>
          <a:bodyPr>
            <a:normAutofit fontScale="90000"/>
          </a:bodyPr>
          <a:lstStyle/>
          <a:p>
            <a:r>
              <a:rPr lang="en-US" dirty="0"/>
              <a:t>Adding water level sensor and dht-11 sensor to smart home security system</a:t>
            </a:r>
          </a:p>
        </p:txBody>
      </p:sp>
    </p:spTree>
    <p:extLst>
      <p:ext uri="{BB962C8B-B14F-4D97-AF65-F5344CB8AC3E}">
        <p14:creationId xmlns:p14="http://schemas.microsoft.com/office/powerpoint/2010/main" val="2018949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AE0FD-A403-9941-92E6-721888D8D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057" y="130752"/>
            <a:ext cx="8610600" cy="1293028"/>
          </a:xfrm>
        </p:spPr>
        <p:txBody>
          <a:bodyPr/>
          <a:lstStyle/>
          <a:p>
            <a:r>
              <a:rPr lang="en-US" dirty="0"/>
              <a:t>Circuit (Picture)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A661E7-F0AC-5F45-A17B-0485F44320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053302" y="1208314"/>
            <a:ext cx="8183826" cy="5138056"/>
          </a:xfrm>
        </p:spPr>
      </p:pic>
    </p:spTree>
    <p:extLst>
      <p:ext uri="{BB962C8B-B14F-4D97-AF65-F5344CB8AC3E}">
        <p14:creationId xmlns:p14="http://schemas.microsoft.com/office/powerpoint/2010/main" val="33871577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5907A-993B-B34C-894F-65345CE1C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714" y="0"/>
            <a:ext cx="8610600" cy="1293028"/>
          </a:xfrm>
        </p:spPr>
        <p:txBody>
          <a:bodyPr/>
          <a:lstStyle/>
          <a:p>
            <a:r>
              <a:rPr lang="en-US" dirty="0"/>
              <a:t>Code (Screenshot)</a:t>
            </a:r>
          </a:p>
        </p:txBody>
      </p:sp>
      <p:pic>
        <p:nvPicPr>
          <p:cNvPr id="7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DBE71C2F-489A-974B-9EAE-C2C7173DE7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6485" y="1066801"/>
            <a:ext cx="5999030" cy="5364162"/>
          </a:xfrm>
        </p:spPr>
      </p:pic>
    </p:spTree>
    <p:extLst>
      <p:ext uri="{BB962C8B-B14F-4D97-AF65-F5344CB8AC3E}">
        <p14:creationId xmlns:p14="http://schemas.microsoft.com/office/powerpoint/2010/main" val="2599341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Circuit Simulation in </a:t>
            </a:r>
            <a:r>
              <a:rPr lang="en-US" dirty="0" err="1"/>
              <a:t>Tinkercad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92077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CD250-F150-C641-B340-D079B54D6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187430"/>
            <a:ext cx="8610600" cy="1293028"/>
          </a:xfrm>
        </p:spPr>
        <p:txBody>
          <a:bodyPr/>
          <a:lstStyle/>
          <a:p>
            <a:r>
              <a:rPr lang="en-US" dirty="0"/>
              <a:t>Serial Monitor (Screenshot)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E4285E9-4897-E54F-868B-B1C4F358E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8896" y="1219324"/>
            <a:ext cx="5101808" cy="5451246"/>
          </a:xfrm>
        </p:spPr>
      </p:pic>
    </p:spTree>
    <p:extLst>
      <p:ext uri="{BB962C8B-B14F-4D97-AF65-F5344CB8AC3E}">
        <p14:creationId xmlns:p14="http://schemas.microsoft.com/office/powerpoint/2010/main" val="23389336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3539B-DAF8-484B-BEC9-9D34A9DBF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0" y="394259"/>
            <a:ext cx="8610600" cy="1293028"/>
          </a:xfrm>
        </p:spPr>
        <p:txBody>
          <a:bodyPr/>
          <a:lstStyle/>
          <a:p>
            <a:pPr algn="ctr"/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A4F62-153C-0547-8782-51B65223E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Automated Light </a:t>
            </a:r>
          </a:p>
          <a:p>
            <a:pPr marL="0" indent="0">
              <a:buNone/>
            </a:pPr>
            <a:r>
              <a:rPr lang="en-US" dirty="0"/>
              <a:t>	Retracing steps allowed the blue LED to activate the second attempt.</a:t>
            </a:r>
          </a:p>
          <a:p>
            <a:pPr marL="0" indent="0">
              <a:buNone/>
            </a:pPr>
            <a:r>
              <a:rPr lang="en-US" u="sng" dirty="0"/>
              <a:t>Additional Challenges</a:t>
            </a:r>
          </a:p>
          <a:p>
            <a:r>
              <a:rPr lang="en-US" dirty="0"/>
              <a:t>Cable Management is a good skill to have </a:t>
            </a:r>
          </a:p>
          <a:p>
            <a:r>
              <a:rPr lang="en-US" dirty="0"/>
              <a:t>Steady Hands and Good Eyes support the assembly process</a:t>
            </a:r>
          </a:p>
          <a:p>
            <a:r>
              <a:rPr lang="en-US" dirty="0"/>
              <a:t>Neatness and Organization helps reduce confusion</a:t>
            </a:r>
          </a:p>
          <a:p>
            <a:r>
              <a:rPr lang="en-US" dirty="0"/>
              <a:t>Methodical, process-following is required</a:t>
            </a:r>
          </a:p>
          <a:p>
            <a:r>
              <a:rPr lang="en-US" dirty="0"/>
              <a:t>Handling of Electronic Equipment – Fragility and electrostatic shock caution</a:t>
            </a:r>
          </a:p>
          <a:p>
            <a:r>
              <a:rPr lang="en-US" dirty="0"/>
              <a:t>Attention to Detail and Adherence to Instructions are CRUCIAL</a:t>
            </a:r>
          </a:p>
        </p:txBody>
      </p:sp>
    </p:spTree>
    <p:extLst>
      <p:ext uri="{BB962C8B-B14F-4D97-AF65-F5344CB8AC3E}">
        <p14:creationId xmlns:p14="http://schemas.microsoft.com/office/powerpoint/2010/main" val="8545394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B6486-5E84-AF40-BC1A-6894E572B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Career Skills Acquired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975C8-1E05-9247-90A5-4A31AA1E8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CEIS101 provided me with the </a:t>
            </a:r>
            <a:r>
              <a:rPr lang="en-US" sz="2800"/>
              <a:t>following skills</a:t>
            </a:r>
            <a:endParaRPr lang="en-US" sz="2800" dirty="0"/>
          </a:p>
          <a:p>
            <a:r>
              <a:rPr lang="en-US" dirty="0"/>
              <a:t>Understanding IoT concepts</a:t>
            </a:r>
          </a:p>
          <a:p>
            <a:r>
              <a:rPr lang="en-US" dirty="0"/>
              <a:t>Attention to Detail</a:t>
            </a:r>
          </a:p>
          <a:p>
            <a:r>
              <a:rPr lang="en-US" dirty="0"/>
              <a:t>Security Awareness</a:t>
            </a:r>
          </a:p>
          <a:p>
            <a:r>
              <a:rPr lang="en-US" dirty="0"/>
              <a:t>IoT Device Knowledge</a:t>
            </a:r>
          </a:p>
          <a:p>
            <a:r>
              <a:rPr lang="en-US" dirty="0"/>
              <a:t>Comprehension of programming code required to perform sensor actions</a:t>
            </a:r>
          </a:p>
          <a:p>
            <a:r>
              <a:rPr lang="en-US" dirty="0"/>
              <a:t>Development of IoT related Code to meet business requirements</a:t>
            </a:r>
          </a:p>
          <a:p>
            <a:r>
              <a:rPr lang="en-US" dirty="0"/>
              <a:t>Longevity of equipment through component recognition (ex. Resistors)</a:t>
            </a:r>
          </a:p>
        </p:txBody>
      </p:sp>
    </p:spTree>
    <p:extLst>
      <p:ext uri="{BB962C8B-B14F-4D97-AF65-F5344CB8AC3E}">
        <p14:creationId xmlns:p14="http://schemas.microsoft.com/office/powerpoint/2010/main" val="19892941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D5416-67B7-674C-8DC3-8A8366214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1657" y="263630"/>
            <a:ext cx="8610600" cy="1293028"/>
          </a:xfrm>
        </p:spPr>
        <p:txBody>
          <a:bodyPr/>
          <a:lstStyle/>
          <a:p>
            <a:pPr algn="ctr"/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05B88-5C02-8C44-8E7B-CCD31E298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74372"/>
            <a:ext cx="10820400" cy="44443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The ability to explore IoT hardware and apply academic concepts anywhere with a laptop is a significant milestone when it comes to technical education. 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The hands-on skills I applied throughout this project is a lifetime lesson that will give all CEIS101 students a competitive edge in the real world.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I learned the ease of building a basic automated security system with the Arduino Mega chipset using </a:t>
            </a:r>
            <a:r>
              <a:rPr lang="en-US" sz="2400" dirty="0" err="1"/>
              <a:t>TinkerCAD</a:t>
            </a:r>
            <a:r>
              <a:rPr lang="en-US" sz="2400" dirty="0"/>
              <a:t> and Arduino. I clearly recognize the potential complexities involved in coding, development and designing the next best hardware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1868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24" y="457200"/>
            <a:ext cx="10242550" cy="773723"/>
          </a:xfrm>
        </p:spPr>
        <p:txBody>
          <a:bodyPr>
            <a:normAutofit/>
          </a:bodyPr>
          <a:lstStyle/>
          <a:p>
            <a:pPr algn="r"/>
            <a:r>
              <a:rPr lang="en-US" sz="4400" dirty="0"/>
              <a:t>Circuit (screenshot)</a:t>
            </a:r>
          </a:p>
        </p:txBody>
      </p:sp>
      <p:pic>
        <p:nvPicPr>
          <p:cNvPr id="4" name="Picture Placeholder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7C9D01F-3598-5541-AF4F-20DAB79623F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725" y="1371600"/>
            <a:ext cx="10242550" cy="5214938"/>
          </a:xfrm>
        </p:spPr>
      </p:pic>
    </p:spTree>
    <p:extLst>
      <p:ext uri="{BB962C8B-B14F-4D97-AF65-F5344CB8AC3E}">
        <p14:creationId xmlns:p14="http://schemas.microsoft.com/office/powerpoint/2010/main" val="2612308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850" y="457200"/>
            <a:ext cx="10242550" cy="773723"/>
          </a:xfrm>
        </p:spPr>
        <p:txBody>
          <a:bodyPr>
            <a:normAutofit/>
          </a:bodyPr>
          <a:lstStyle/>
          <a:p>
            <a:pPr algn="r"/>
            <a:r>
              <a:rPr lang="en-US" sz="4400" dirty="0"/>
              <a:t>Code (screenshot)</a:t>
            </a:r>
          </a:p>
        </p:txBody>
      </p:sp>
      <p:pic>
        <p:nvPicPr>
          <p:cNvPr id="4" name="Picture Placeholder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7F9A3C3-C494-F04A-9428-1238D0F5BEF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850" y="1415141"/>
            <a:ext cx="10242550" cy="5355770"/>
          </a:xfrm>
        </p:spPr>
      </p:pic>
    </p:spTree>
    <p:extLst>
      <p:ext uri="{BB962C8B-B14F-4D97-AF65-F5344CB8AC3E}">
        <p14:creationId xmlns:p14="http://schemas.microsoft.com/office/powerpoint/2010/main" val="1857308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2108206"/>
            <a:ext cx="9448800" cy="1825096"/>
          </a:xfrm>
        </p:spPr>
        <p:txBody>
          <a:bodyPr>
            <a:normAutofit fontScale="90000"/>
          </a:bodyPr>
          <a:lstStyle/>
          <a:p>
            <a:r>
              <a:rPr lang="en-US" dirty="0"/>
              <a:t>Inventory of Parts, Circuit Building, and Displaying Messages</a:t>
            </a:r>
          </a:p>
        </p:txBody>
      </p:sp>
    </p:spTree>
    <p:extLst>
      <p:ext uri="{BB962C8B-B14F-4D97-AF65-F5344CB8AC3E}">
        <p14:creationId xmlns:p14="http://schemas.microsoft.com/office/powerpoint/2010/main" val="1889122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7371" y="495176"/>
            <a:ext cx="8610600" cy="1293028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Inventory of IoT Kit (picture)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0D409F-7514-4FB7-9A84-69224041D3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0343" y="1885262"/>
            <a:ext cx="2448697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UCTRONICS Kit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ESP32 (2) 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LCD Modules (2)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Calibri" panose="020F0502020204030204" pitchFamily="34" charset="0"/>
              </a:rPr>
              <a:t>Breadboards (3) 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Calibri" panose="020F0502020204030204" pitchFamily="34" charset="0"/>
              </a:rPr>
              <a:t>Mini Router  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Calibri" panose="020F0502020204030204" pitchFamily="34" charset="0"/>
              </a:rPr>
              <a:t>Patch Cable  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Calibri" panose="020F0502020204030204" pitchFamily="34" charset="0"/>
              </a:rPr>
              <a:t>Digital Multi Meter 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Calibri" panose="020F0502020204030204" pitchFamily="34" charset="0"/>
              </a:rPr>
              <a:t>USB to Micro USB (2)</a:t>
            </a:r>
            <a:endParaRPr lang="en-US" sz="1800" dirty="0"/>
          </a:p>
        </p:txBody>
      </p:sp>
      <p:pic>
        <p:nvPicPr>
          <p:cNvPr id="6" name="Content Placeholder 5" descr="A picture containing text, computer, cluttered&#10;&#10;Description automatically generated">
            <a:extLst>
              <a:ext uri="{FF2B5EF4-FFF2-40B4-BE49-F238E27FC236}">
                <a16:creationId xmlns:a16="http://schemas.microsoft.com/office/drawing/2014/main" id="{1E175F82-F1FC-1C4E-A392-2B057EAFDD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26340" y="1105459"/>
            <a:ext cx="5115173" cy="5910944"/>
          </a:xfrm>
        </p:spPr>
      </p:pic>
    </p:spTree>
    <p:extLst>
      <p:ext uri="{BB962C8B-B14F-4D97-AF65-F5344CB8AC3E}">
        <p14:creationId xmlns:p14="http://schemas.microsoft.com/office/powerpoint/2010/main" val="2990449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552185"/>
            <a:ext cx="8610600" cy="1293028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Organization of Project Components (picture)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437887-54FE-4243-91D3-38DEA81FA6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312773" cy="435133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Arduino Mega 2560</a:t>
            </a:r>
          </a:p>
          <a:p>
            <a:pPr>
              <a:lnSpc>
                <a:spcPct val="150000"/>
              </a:lnSpc>
            </a:pPr>
            <a:r>
              <a:rPr lang="en-US" dirty="0"/>
              <a:t>Breadboard</a:t>
            </a:r>
          </a:p>
          <a:p>
            <a:pPr>
              <a:lnSpc>
                <a:spcPct val="150000"/>
              </a:lnSpc>
            </a:pPr>
            <a:r>
              <a:rPr lang="en-US" dirty="0"/>
              <a:t>Resistor 10k</a:t>
            </a:r>
            <a:r>
              <a:rPr lang="el-GR" dirty="0"/>
              <a:t>Ω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LEDs</a:t>
            </a:r>
          </a:p>
          <a:p>
            <a:pPr>
              <a:lnSpc>
                <a:spcPct val="150000"/>
              </a:lnSpc>
            </a:pPr>
            <a:r>
              <a:rPr lang="en-US" dirty="0"/>
              <a:t>Ultrasonic Sensor </a:t>
            </a:r>
          </a:p>
          <a:p>
            <a:pPr>
              <a:lnSpc>
                <a:spcPct val="150000"/>
              </a:lnSpc>
            </a:pPr>
            <a:r>
              <a:rPr lang="en-US" dirty="0"/>
              <a:t>Active Buzzer</a:t>
            </a:r>
          </a:p>
          <a:p>
            <a:pPr>
              <a:lnSpc>
                <a:spcPct val="150000"/>
              </a:lnSpc>
            </a:pPr>
            <a:r>
              <a:rPr lang="en-US" dirty="0"/>
              <a:t>Photoresistor</a:t>
            </a:r>
          </a:p>
          <a:p>
            <a:pPr>
              <a:lnSpc>
                <a:spcPct val="150000"/>
              </a:lnSpc>
            </a:pPr>
            <a:r>
              <a:rPr lang="en-US" dirty="0"/>
              <a:t>Wires</a:t>
            </a:r>
          </a:p>
          <a:p>
            <a:pPr>
              <a:lnSpc>
                <a:spcPct val="150000"/>
              </a:lnSpc>
            </a:pPr>
            <a:r>
              <a:rPr lang="en-US" dirty="0"/>
              <a:t>USB Type B cable</a:t>
            </a:r>
          </a:p>
          <a:p>
            <a:endParaRPr lang="en-US" dirty="0"/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5BBF31FC-4140-F04A-8707-50ABD533DC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013" y="1954477"/>
            <a:ext cx="8356888" cy="4351338"/>
          </a:xfrm>
        </p:spPr>
      </p:pic>
    </p:spTree>
    <p:extLst>
      <p:ext uri="{BB962C8B-B14F-4D97-AF65-F5344CB8AC3E}">
        <p14:creationId xmlns:p14="http://schemas.microsoft.com/office/powerpoint/2010/main" val="1399245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6486" y="454704"/>
            <a:ext cx="8610600" cy="1293028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Circuit with red LED on (picture)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5D689CCC-2A2D-7448-AF51-02AF8EFB6B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155371" y="1507170"/>
            <a:ext cx="6825343" cy="4896126"/>
          </a:xfrm>
        </p:spPr>
      </p:pic>
    </p:spTree>
    <p:extLst>
      <p:ext uri="{BB962C8B-B14F-4D97-AF65-F5344CB8AC3E}">
        <p14:creationId xmlns:p14="http://schemas.microsoft.com/office/powerpoint/2010/main" val="3432478355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{0632AD8A-6912-1141-A7CF-0AC77B7FFB32}tf10001079</Template>
  <TotalTime>103</TotalTime>
  <Words>547</Words>
  <Application>Microsoft Macintosh PowerPoint</Application>
  <PresentationFormat>Widescreen</PresentationFormat>
  <Paragraphs>87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Century Gothic</vt:lpstr>
      <vt:lpstr>Vapor Trail</vt:lpstr>
      <vt:lpstr>CEIS101 Course project: smart home automation and security system</vt:lpstr>
      <vt:lpstr>Introduction</vt:lpstr>
      <vt:lpstr>Circuit Simulation in Tinkercad </vt:lpstr>
      <vt:lpstr>Circuit (screenshot)</vt:lpstr>
      <vt:lpstr>Code (screenshot)</vt:lpstr>
      <vt:lpstr>Inventory of Parts, Circuit Building, and Displaying Messages</vt:lpstr>
      <vt:lpstr>Inventory of IoT Kit (picture)</vt:lpstr>
      <vt:lpstr>Organization of Project Components (picture)</vt:lpstr>
      <vt:lpstr>Circuit with red LED on (picture)</vt:lpstr>
      <vt:lpstr>Serial Monitor (screenshot)</vt:lpstr>
      <vt:lpstr>Adding Door Sensor to Smart Home System </vt:lpstr>
      <vt:lpstr>Circuit of door closed with  Green LED ON (picture)</vt:lpstr>
      <vt:lpstr>Circuit of door open with Green LED OFF (picture)</vt:lpstr>
      <vt:lpstr>Arduino Code (screenshot)</vt:lpstr>
      <vt:lpstr>Serial Monitor (screenshot)</vt:lpstr>
      <vt:lpstr>Adding Distance Sensor to Smart Home System  and Conducting Data Analysis</vt:lpstr>
      <vt:lpstr>Circuit with green LED on (picture)</vt:lpstr>
      <vt:lpstr>Circuit with yellow LED on (picture)</vt:lpstr>
      <vt:lpstr>Circuit with red LED on (picture)</vt:lpstr>
      <vt:lpstr>Arduino Code (screenshot)</vt:lpstr>
      <vt:lpstr>Plot of data (graph from Excel)</vt:lpstr>
      <vt:lpstr>Adding Automated Light to Smart Home System </vt:lpstr>
      <vt:lpstr>Circuit with automated LED off (picture)</vt:lpstr>
      <vt:lpstr>Circuit with automated LED on (picture)</vt:lpstr>
      <vt:lpstr>Arduino Code (screenshot)</vt:lpstr>
      <vt:lpstr>Serial Monitor (screenshot)</vt:lpstr>
      <vt:lpstr>Adding water level sensor and dht-11 sensor to smart home security system</vt:lpstr>
      <vt:lpstr>Circuit (Picture)</vt:lpstr>
      <vt:lpstr>Code (Screenshot)</vt:lpstr>
      <vt:lpstr>Serial Monitor (Screenshot)</vt:lpstr>
      <vt:lpstr>Challenges</vt:lpstr>
      <vt:lpstr>Career Skills Acquired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Vouthanack Sovann</dc:creator>
  <cp:lastModifiedBy>Vouthanack Sovann</cp:lastModifiedBy>
  <cp:revision>29</cp:revision>
  <dcterms:created xsi:type="dcterms:W3CDTF">2021-11-07T20:43:15Z</dcterms:created>
  <dcterms:modified xsi:type="dcterms:W3CDTF">2021-11-08T00:11:58Z</dcterms:modified>
</cp:coreProperties>
</file>