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9" r:id="rId6"/>
    <p:sldId id="283" r:id="rId7"/>
    <p:sldId id="261" r:id="rId8"/>
    <p:sldId id="267" r:id="rId9"/>
    <p:sldId id="270" r:id="rId10"/>
    <p:sldId id="284" r:id="rId11"/>
    <p:sldId id="269" r:id="rId12"/>
    <p:sldId id="286" r:id="rId13"/>
    <p:sldId id="287" r:id="rId14"/>
    <p:sldId id="271" r:id="rId15"/>
    <p:sldId id="288" r:id="rId16"/>
    <p:sldId id="272" r:id="rId17"/>
    <p:sldId id="289" r:id="rId18"/>
    <p:sldId id="291" r:id="rId19"/>
    <p:sldId id="275" r:id="rId20"/>
    <p:sldId id="274" r:id="rId21"/>
    <p:sldId id="273" r:id="rId22"/>
    <p:sldId id="292" r:id="rId23"/>
    <p:sldId id="294" r:id="rId24"/>
    <p:sldId id="295" r:id="rId25"/>
    <p:sldId id="296" r:id="rId26"/>
    <p:sldId id="297" r:id="rId27"/>
    <p:sldId id="298" r:id="rId28"/>
    <p:sldId id="300" r:id="rId29"/>
    <p:sldId id="301" r:id="rId30"/>
    <p:sldId id="268" r:id="rId31"/>
    <p:sldId id="302" r:id="rId32"/>
    <p:sldId id="281" r:id="rId33"/>
    <p:sldId id="324" r:id="rId34"/>
    <p:sldId id="304" r:id="rId35"/>
    <p:sldId id="28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68" autoAdjust="0"/>
    <p:restoredTop sz="94660"/>
  </p:normalViewPr>
  <p:slideViewPr>
    <p:cSldViewPr snapToGrid="0">
      <p:cViewPr varScale="1">
        <p:scale>
          <a:sx n="224" d="100"/>
          <a:sy n="224" d="100"/>
        </p:scale>
        <p:origin x="83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E574BDDD-E77C-4F65-80AE-A2B49D0566BE}" type="datetimeFigureOut">
              <a:rPr lang="en-US" smtClean="0"/>
              <a:t>4/22/23</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72604644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4/22/23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626452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4BDDD-E77C-4F65-80AE-A2B49D0566BE}" type="datetimeFigureOut">
              <a:rPr lang="en-US" smtClean="0"/>
              <a:t>4/22/23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091767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4BDDD-E77C-4F65-80AE-A2B49D0566BE}" type="datetimeFigureOut">
              <a:rPr lang="en-US" smtClean="0"/>
              <a:t>4/22/23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438205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4BDDD-E77C-4F65-80AE-A2B49D0566BE}" type="datetimeFigureOut">
              <a:rPr lang="en-US" smtClean="0"/>
              <a:t>4/22/23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137310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4BDDD-E77C-4F65-80AE-A2B49D0566BE}" type="datetimeFigureOut">
              <a:rPr lang="en-US" smtClean="0"/>
              <a:t>4/22/23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650436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4BDDD-E77C-4F65-80AE-A2B49D0566BE}" type="datetimeFigureOut">
              <a:rPr lang="en-US" smtClean="0"/>
              <a:t>4/22/23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632158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4/22/23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3300399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4/22/23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123592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4/22/23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0778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4BDDD-E77C-4F65-80AE-A2B49D0566BE}" type="datetimeFigureOut">
              <a:rPr lang="en-US" smtClean="0"/>
              <a:t>4/22/23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971430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74BDDD-E77C-4F65-80AE-A2B49D0566BE}" type="datetimeFigureOut">
              <a:rPr lang="en-US" smtClean="0"/>
              <a:t>4/22/23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604925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74BDDD-E77C-4F65-80AE-A2B49D0566BE}" type="datetimeFigureOut">
              <a:rPr lang="en-US" smtClean="0"/>
              <a:t>4/22/23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273221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74BDDD-E77C-4F65-80AE-A2B49D0566BE}" type="datetimeFigureOut">
              <a:rPr lang="en-US" smtClean="0"/>
              <a:t>4/22/23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000042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E574BDDD-E77C-4F65-80AE-A2B49D0566BE}" type="datetimeFigureOut">
              <a:rPr lang="en-US" smtClean="0"/>
              <a:t>4/22/23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224401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4/22/23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749803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4/22/23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486392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574BDDD-E77C-4F65-80AE-A2B49D0566BE}" type="datetimeFigureOut">
              <a:rPr lang="en-US" smtClean="0"/>
              <a:t>4/22/23</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C689097-B4E2-4F9F-9CBE-5C04691F4EBF}" type="slidenum">
              <a:rPr lang="en-US" smtClean="0"/>
              <a:t>‹#›</a:t>
            </a:fld>
            <a:endParaRPr lang="en-US"/>
          </a:p>
        </p:txBody>
      </p:sp>
    </p:spTree>
    <p:extLst>
      <p:ext uri="{BB962C8B-B14F-4D97-AF65-F5344CB8AC3E}">
        <p14:creationId xmlns:p14="http://schemas.microsoft.com/office/powerpoint/2010/main" val="343794306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evry.percipio.com/courses/c7ef0333-8560-403f-a004-9c5c843866b0/videos/2658bbe6-ee97-438b-a376-fbb079c3b3a0" TargetMode="External"/><Relationship Id="rId2" Type="http://schemas.openxmlformats.org/officeDocument/2006/relationships/hyperlink" Target="https://docs.microsoft.com/en-us/azure/storage/blobs/access-tiers-overview" TargetMode="External"/><Relationship Id="rId1" Type="http://schemas.openxmlformats.org/officeDocument/2006/relationships/slideLayout" Target="../slideLayouts/slideLayout9.xml"/><Relationship Id="rId4" Type="http://schemas.openxmlformats.org/officeDocument/2006/relationships/hyperlink" Target="https://learn.microsoft.com/en-us/azure/storage/blobs/access-tiers-overview"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docs.microsoft.com/en-us/azure/virtual-network/virtual-networks-faq" TargetMode="External"/><Relationship Id="rId2" Type="http://schemas.openxmlformats.org/officeDocument/2006/relationships/hyperlink" Target="https://www.calculator.net/ip-subnet-calculator.html" TargetMode="External"/><Relationship Id="rId1" Type="http://schemas.openxmlformats.org/officeDocument/2006/relationships/slideLayout" Target="../slideLayouts/slideLayout9.xml"/><Relationship Id="rId4" Type="http://schemas.openxmlformats.org/officeDocument/2006/relationships/hyperlink" Target="https://social.msdn.microsoft.com/Forums/en-US/14454057-f519-4ff5-ad50-5b40a036ce74/why-azure-vnet-available-space-only-251-address-in-24-network?forum=WAVirtualMachinesVirtualNetwork"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097280" y="991858"/>
            <a:ext cx="10058400" cy="3574778"/>
          </a:xfrm>
          <a:effectLst>
            <a:outerShdw blurRad="50800" dist="38100" dir="2700000" algn="tl" rotWithShape="0">
              <a:prstClr val="black">
                <a:alpha val="40000"/>
              </a:prstClr>
            </a:outerShdw>
          </a:effectLst>
        </p:spPr>
        <p:txBody>
          <a:bodyPr>
            <a:normAutofit/>
          </a:bodyPr>
          <a:lstStyle/>
          <a:p>
            <a:pPr algn="ctr"/>
            <a:r>
              <a:rPr lang="en-US" sz="6600" b="1" dirty="0">
                <a:solidFill>
                  <a:srgbClr val="FFFFFF"/>
                </a:solidFill>
              </a:rPr>
              <a:t>NETW211</a:t>
            </a:r>
            <a:br>
              <a:rPr lang="en-US" sz="6600" b="1" dirty="0">
                <a:solidFill>
                  <a:srgbClr val="FFFFFF"/>
                </a:solidFill>
              </a:rPr>
            </a:br>
            <a:r>
              <a:rPr lang="en-US" sz="6600" b="1" dirty="0">
                <a:solidFill>
                  <a:srgbClr val="FFFFFF"/>
                </a:solidFill>
              </a:rPr>
              <a:t>FUNDAMENTALS OF CLOUD COMPUTING</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097280" y="4567343"/>
            <a:ext cx="10058400" cy="1282707"/>
          </a:xfrm>
          <a:effectLst>
            <a:outerShdw blurRad="50800" dist="38100" dir="2700000" algn="tl" rotWithShape="0">
              <a:prstClr val="black">
                <a:alpha val="40000"/>
              </a:prstClr>
            </a:outerShdw>
          </a:effectLst>
        </p:spPr>
        <p:txBody>
          <a:bodyPr>
            <a:normAutofit/>
          </a:bodyPr>
          <a:lstStyle/>
          <a:p>
            <a:pPr algn="ctr"/>
            <a:r>
              <a:rPr lang="en-US" sz="2400">
                <a:solidFill>
                  <a:srgbClr val="FFFFFF"/>
                </a:solidFill>
              </a:rPr>
              <a:t>By: Vouthanack Sovann</a:t>
            </a:r>
            <a:endParaRPr lang="en-US" sz="2400" dirty="0">
              <a:solidFill>
                <a:srgbClr val="FFFFFF"/>
              </a:solidFill>
            </a:endParaRPr>
          </a:p>
        </p:txBody>
      </p:sp>
    </p:spTree>
    <p:extLst>
      <p:ext uri="{BB962C8B-B14F-4D97-AF65-F5344CB8AC3E}">
        <p14:creationId xmlns:p14="http://schemas.microsoft.com/office/powerpoint/2010/main" val="73752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C681C32C-7AFC-4BB3-9088-65CBDFC5D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3"/>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211957" y="4583954"/>
            <a:ext cx="3514393" cy="1465973"/>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3200"/>
              <a:t>Deploying VMs into Subnets cont’d</a:t>
            </a:r>
          </a:p>
        </p:txBody>
      </p:sp>
      <p:pic>
        <p:nvPicPr>
          <p:cNvPr id="4" name="Picture 3" descr="A screenshot of a computer&#10;&#10;Description automatically generated with medium confidence">
            <a:extLst>
              <a:ext uri="{FF2B5EF4-FFF2-40B4-BE49-F238E27FC236}">
                <a16:creationId xmlns:a16="http://schemas.microsoft.com/office/drawing/2014/main" id="{5B31D251-FDA7-C173-0DB9-6C7E9A6000DD}"/>
              </a:ext>
            </a:extLst>
          </p:cNvPr>
          <p:cNvPicPr>
            <a:picLocks noChangeAspect="1"/>
          </p:cNvPicPr>
          <p:nvPr/>
        </p:nvPicPr>
        <p:blipFill rotWithShape="1">
          <a:blip r:embed="rId2">
            <a:extLst>
              <a:ext uri="{28A0092B-C50C-407E-A947-70E740481C1C}">
                <a14:useLocalDpi xmlns:a14="http://schemas.microsoft.com/office/drawing/2010/main" val="0"/>
              </a:ext>
            </a:extLst>
          </a:blip>
          <a:srcRect b="9862"/>
          <a:stretch/>
        </p:blipFill>
        <p:spPr>
          <a:xfrm>
            <a:off x="1524020" y="433"/>
            <a:ext cx="9143980" cy="4244759"/>
          </a:xfrm>
          <a:prstGeom prst="rect">
            <a:avLst/>
          </a:prstGeom>
        </p:spPr>
      </p:pic>
      <p:sp>
        <p:nvSpPr>
          <p:cNvPr id="3" name="Content Placeholder 2"/>
          <p:cNvSpPr>
            <a:spLocks noGrp="1"/>
          </p:cNvSpPr>
          <p:nvPr>
            <p:ph idx="1"/>
          </p:nvPr>
        </p:nvSpPr>
        <p:spPr>
          <a:xfrm>
            <a:off x="6096000" y="4583954"/>
            <a:ext cx="4229100" cy="1465973"/>
          </a:xfrm>
        </p:spPr>
        <p:txBody>
          <a:bodyPr vert="horz" lIns="91440" tIns="45720" rIns="91440" bIns="45720" rtlCol="0" anchor="ctr">
            <a:normAutofit/>
          </a:bodyPr>
          <a:lstStyle/>
          <a:p>
            <a:pPr marL="0" indent="-228600">
              <a:lnSpc>
                <a:spcPct val="90000"/>
              </a:lnSpc>
            </a:pPr>
            <a:r>
              <a:rPr lang="en-US" sz="1700" dirty="0"/>
              <a:t>This screenshot should show the </a:t>
            </a:r>
            <a:r>
              <a:rPr lang="en-US" sz="1700" i="1" dirty="0"/>
              <a:t>Properties</a:t>
            </a:r>
            <a:r>
              <a:rPr lang="en-US" sz="1700" dirty="0"/>
              <a:t> section of the </a:t>
            </a:r>
            <a:r>
              <a:rPr lang="en-US" sz="1700" b="1" i="1" dirty="0"/>
              <a:t>Subnet1-VM</a:t>
            </a:r>
            <a:r>
              <a:rPr lang="en-US" sz="1700" dirty="0"/>
              <a:t> page, showing the networking and size information of the VM.</a:t>
            </a:r>
            <a:endParaRPr lang="en-US" sz="1700"/>
          </a:p>
        </p:txBody>
      </p:sp>
      <p:sp>
        <p:nvSpPr>
          <p:cNvPr id="29" name="Rectangle 28">
            <a:extLst>
              <a:ext uri="{FF2B5EF4-FFF2-40B4-BE49-F238E27FC236}">
                <a16:creationId xmlns:a16="http://schemas.microsoft.com/office/drawing/2014/main" id="{199C0ED0-69DE-4C31-A5CF-E2A46FD30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524000" y="6400800"/>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D42B8BD-40AF-488E-8A79-D7256C917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52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9456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6">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828800" y="575517"/>
            <a:ext cx="3719703" cy="1642969"/>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3500" dirty="0"/>
              <a:t>Deploying VMs into Subnets cont’d</a:t>
            </a:r>
          </a:p>
        </p:txBody>
      </p:sp>
      <p:sp>
        <p:nvSpPr>
          <p:cNvPr id="3" name="Content Placeholder 2"/>
          <p:cNvSpPr>
            <a:spLocks noGrp="1"/>
          </p:cNvSpPr>
          <p:nvPr>
            <p:ph idx="1"/>
          </p:nvPr>
        </p:nvSpPr>
        <p:spPr>
          <a:xfrm>
            <a:off x="1828801" y="2438401"/>
            <a:ext cx="3719703" cy="3522569"/>
          </a:xfrm>
        </p:spPr>
        <p:txBody>
          <a:bodyPr vert="horz" lIns="91440" tIns="45720" rIns="91440" bIns="45720" rtlCol="0" anchor="t">
            <a:normAutofit/>
          </a:bodyPr>
          <a:lstStyle/>
          <a:p>
            <a:pPr marL="0" indent="-228600">
              <a:lnSpc>
                <a:spcPct val="90000"/>
              </a:lnSpc>
            </a:pPr>
            <a:r>
              <a:rPr lang="en-US" sz="1700" dirty="0"/>
              <a:t>This screenshot should show the topology diagram of your </a:t>
            </a:r>
            <a:r>
              <a:rPr lang="en-US" sz="1700" dirty="0" err="1"/>
              <a:t>VNet</a:t>
            </a:r>
            <a:r>
              <a:rPr lang="en-US" sz="1700" dirty="0"/>
              <a:t> (NETW211-VNet-Your Initials) with two subnets (Subnet0 and Subnet1) and one VM in each subnet (Subnet0-VM and Subnet1-VM). </a:t>
            </a:r>
          </a:p>
        </p:txBody>
      </p:sp>
      <p:pic>
        <p:nvPicPr>
          <p:cNvPr id="4" name="Picture 3" descr="Graphical user interface&#10;&#10;Description automatically generated">
            <a:extLst>
              <a:ext uri="{FF2B5EF4-FFF2-40B4-BE49-F238E27FC236}">
                <a16:creationId xmlns:a16="http://schemas.microsoft.com/office/drawing/2014/main" id="{3519B175-D367-6F08-8130-371139BAD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3606" y="909731"/>
            <a:ext cx="5094393" cy="4495800"/>
          </a:xfrm>
          <a:prstGeom prst="rect">
            <a:avLst/>
          </a:prstGeom>
        </p:spPr>
      </p:pic>
      <p:sp>
        <p:nvSpPr>
          <p:cNvPr id="34" name="Rectangle 28">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524000" y="6400800"/>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0">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52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3965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3"/>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8006394" y="489508"/>
            <a:ext cx="2318706" cy="1655483"/>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2700"/>
              <a:t>Verifying Connectivity between VMs</a:t>
            </a:r>
          </a:p>
        </p:txBody>
      </p:sp>
      <p:pic>
        <p:nvPicPr>
          <p:cNvPr id="4" name="Picture 3" descr="Graphical user interface, text, website&#10;&#10;Description automatically generated">
            <a:extLst>
              <a:ext uri="{FF2B5EF4-FFF2-40B4-BE49-F238E27FC236}">
                <a16:creationId xmlns:a16="http://schemas.microsoft.com/office/drawing/2014/main" id="{4512CBF7-1FDF-5635-35FD-246E9C46E4BF}"/>
              </a:ext>
            </a:extLst>
          </p:cNvPr>
          <p:cNvPicPr>
            <a:picLocks noChangeAspect="1"/>
          </p:cNvPicPr>
          <p:nvPr/>
        </p:nvPicPr>
        <p:blipFill rotWithShape="1">
          <a:blip r:embed="rId2">
            <a:extLst>
              <a:ext uri="{28A0092B-C50C-407E-A947-70E740481C1C}">
                <a14:useLocalDpi xmlns:a14="http://schemas.microsoft.com/office/drawing/2010/main" val="0"/>
              </a:ext>
            </a:extLst>
          </a:blip>
          <a:srcRect r="13333"/>
          <a:stretch/>
        </p:blipFill>
        <p:spPr>
          <a:xfrm>
            <a:off x="1524021" y="432"/>
            <a:ext cx="6086455" cy="6408311"/>
          </a:xfrm>
          <a:prstGeom prst="rect">
            <a:avLst/>
          </a:prstGeom>
        </p:spPr>
      </p:pic>
      <p:sp>
        <p:nvSpPr>
          <p:cNvPr id="3" name="Content Placeholder 2"/>
          <p:cNvSpPr>
            <a:spLocks noGrp="1"/>
          </p:cNvSpPr>
          <p:nvPr>
            <p:ph idx="1"/>
          </p:nvPr>
        </p:nvSpPr>
        <p:spPr>
          <a:xfrm>
            <a:off x="8006394" y="2418409"/>
            <a:ext cx="2207110" cy="3540265"/>
          </a:xfrm>
        </p:spPr>
        <p:txBody>
          <a:bodyPr vert="horz" lIns="91440" tIns="45720" rIns="91440" bIns="45720" rtlCol="0" anchor="ctr">
            <a:normAutofit/>
          </a:bodyPr>
          <a:lstStyle/>
          <a:p>
            <a:pPr marL="0" indent="-228600">
              <a:lnSpc>
                <a:spcPct val="90000"/>
              </a:lnSpc>
            </a:pPr>
            <a:r>
              <a:rPr lang="en-US" sz="1700" dirty="0"/>
              <a:t>This screenshot should show the </a:t>
            </a:r>
            <a:r>
              <a:rPr lang="en-US" sz="1700" i="1" dirty="0"/>
              <a:t>ipconfig</a:t>
            </a:r>
            <a:r>
              <a:rPr lang="en-US" sz="1700" dirty="0"/>
              <a:t> and </a:t>
            </a:r>
            <a:r>
              <a:rPr lang="en-US" sz="1700" i="1" dirty="0"/>
              <a:t>ping </a:t>
            </a:r>
            <a:r>
              <a:rPr lang="en-US" sz="1700" i="1"/>
              <a:t>x.x.x.x</a:t>
            </a:r>
            <a:r>
              <a:rPr lang="en-US" sz="1700" dirty="0"/>
              <a:t> results in the command prompt window, including the </a:t>
            </a:r>
            <a:r>
              <a:rPr lang="en-US" sz="1700" b="1" i="1" dirty="0"/>
              <a:t>Subnet0</a:t>
            </a:r>
            <a:r>
              <a:rPr lang="en-US" sz="1700" i="1" dirty="0"/>
              <a:t>-VM – </a:t>
            </a:r>
            <a:r>
              <a:rPr lang="en-US" sz="1700" i="1"/>
              <a:t>x.x.x.x</a:t>
            </a:r>
            <a:r>
              <a:rPr lang="en-US" sz="1700" i="1" dirty="0"/>
              <a:t> – </a:t>
            </a:r>
            <a:r>
              <a:rPr lang="en-US" sz="1700" i="1"/>
              <a:t>Romote</a:t>
            </a:r>
            <a:r>
              <a:rPr lang="en-US" sz="1700" i="1" dirty="0"/>
              <a:t> Desktop Connection </a:t>
            </a:r>
            <a:r>
              <a:rPr lang="en-US" sz="1700" dirty="0"/>
              <a:t>window title.</a:t>
            </a:r>
            <a:endParaRPr lang="en-US" sz="1700"/>
          </a:p>
        </p:txBody>
      </p:sp>
      <p:sp>
        <p:nvSpPr>
          <p:cNvPr id="38" name="Rectangle 37">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1" y="6408741"/>
            <a:ext cx="9143997"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3998" y="6408742"/>
            <a:ext cx="6086475"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2222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57">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3"/>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8006394" y="489508"/>
            <a:ext cx="2318706" cy="1655483"/>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2700"/>
              <a:t>Verifying Connectivity between VMs</a:t>
            </a:r>
          </a:p>
          <a:p>
            <a:pPr algn="l">
              <a:lnSpc>
                <a:spcPct val="90000"/>
              </a:lnSpc>
              <a:spcAft>
                <a:spcPts val="600"/>
              </a:spcAft>
            </a:pPr>
            <a:r>
              <a:rPr lang="en-US" sz="2700"/>
              <a:t>cont’d</a:t>
            </a:r>
          </a:p>
        </p:txBody>
      </p:sp>
      <p:pic>
        <p:nvPicPr>
          <p:cNvPr id="4" name="Picture 3" descr="Graphical user interface, text&#10;&#10;Description automatically generated">
            <a:extLst>
              <a:ext uri="{FF2B5EF4-FFF2-40B4-BE49-F238E27FC236}">
                <a16:creationId xmlns:a16="http://schemas.microsoft.com/office/drawing/2014/main" id="{03C25C07-480B-FB5B-2797-B222CA796697}"/>
              </a:ext>
            </a:extLst>
          </p:cNvPr>
          <p:cNvPicPr>
            <a:picLocks noChangeAspect="1"/>
          </p:cNvPicPr>
          <p:nvPr/>
        </p:nvPicPr>
        <p:blipFill rotWithShape="1">
          <a:blip r:embed="rId2">
            <a:extLst>
              <a:ext uri="{28A0092B-C50C-407E-A947-70E740481C1C}">
                <a14:useLocalDpi xmlns:a14="http://schemas.microsoft.com/office/drawing/2010/main" val="0"/>
              </a:ext>
            </a:extLst>
          </a:blip>
          <a:srcRect l="324" r="24847"/>
          <a:stretch/>
        </p:blipFill>
        <p:spPr>
          <a:xfrm>
            <a:off x="1524000" y="0"/>
            <a:ext cx="6257838" cy="6477000"/>
          </a:xfrm>
          <a:prstGeom prst="rect">
            <a:avLst/>
          </a:prstGeom>
        </p:spPr>
      </p:pic>
      <p:sp>
        <p:nvSpPr>
          <p:cNvPr id="3" name="Content Placeholder 2"/>
          <p:cNvSpPr>
            <a:spLocks noGrp="1"/>
          </p:cNvSpPr>
          <p:nvPr>
            <p:ph idx="1"/>
          </p:nvPr>
        </p:nvSpPr>
        <p:spPr>
          <a:xfrm>
            <a:off x="8006394" y="2418409"/>
            <a:ext cx="2207110" cy="3540265"/>
          </a:xfrm>
        </p:spPr>
        <p:txBody>
          <a:bodyPr vert="horz" lIns="91440" tIns="45720" rIns="91440" bIns="45720" rtlCol="0" anchor="ctr">
            <a:normAutofit/>
          </a:bodyPr>
          <a:lstStyle/>
          <a:p>
            <a:pPr marL="0" indent="-228600">
              <a:lnSpc>
                <a:spcPct val="90000"/>
              </a:lnSpc>
            </a:pPr>
            <a:r>
              <a:rPr lang="en-US" sz="1700"/>
              <a:t>This screenshot should show the </a:t>
            </a:r>
            <a:r>
              <a:rPr lang="en-US" sz="1700" i="1"/>
              <a:t>ipconfig</a:t>
            </a:r>
            <a:r>
              <a:rPr lang="en-US" sz="1700"/>
              <a:t> and </a:t>
            </a:r>
            <a:r>
              <a:rPr lang="en-US" sz="1700" i="1"/>
              <a:t>ping x.x.x.x</a:t>
            </a:r>
            <a:r>
              <a:rPr lang="en-US" sz="1700"/>
              <a:t> results in the command prompt window, including the </a:t>
            </a:r>
            <a:r>
              <a:rPr lang="en-US" sz="1700" b="1" i="1"/>
              <a:t>Subnet1</a:t>
            </a:r>
            <a:r>
              <a:rPr lang="en-US" sz="1700" i="1"/>
              <a:t>-VM – x.x.x.x – Romote Desktop Connection </a:t>
            </a:r>
            <a:r>
              <a:rPr lang="en-US" sz="1700"/>
              <a:t>window title.</a:t>
            </a:r>
          </a:p>
        </p:txBody>
      </p:sp>
      <p:sp>
        <p:nvSpPr>
          <p:cNvPr id="68" name="Rectangle 59">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1" y="6408741"/>
            <a:ext cx="9143997"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3998" y="6408742"/>
            <a:ext cx="6086475"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5863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15208" y="-1"/>
            <a:ext cx="9169464"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855469" y="-3"/>
            <a:ext cx="8829202"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12600" y="0"/>
            <a:ext cx="2717530"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12095" y="-3"/>
            <a:ext cx="9175185"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29510" y="212908"/>
            <a:ext cx="6861931" cy="6448394"/>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793288" y="1712599"/>
            <a:ext cx="4967533" cy="3741293"/>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265957" y="2278618"/>
            <a:ext cx="6319683" cy="1759509"/>
          </a:xfrm>
        </p:spPr>
        <p:txBody>
          <a:bodyPr>
            <a:normAutofit fontScale="90000"/>
          </a:bodyPr>
          <a:lstStyle/>
          <a:p>
            <a:pPr algn="l">
              <a:lnSpc>
                <a:spcPct val="90000"/>
              </a:lnSpc>
            </a:pPr>
            <a:br>
              <a:rPr lang="en-US" sz="4400" dirty="0">
                <a:solidFill>
                  <a:srgbClr val="FFFFFF"/>
                </a:solidFill>
              </a:rPr>
            </a:br>
            <a:r>
              <a:rPr lang="en-US" sz="5300" dirty="0">
                <a:solidFill>
                  <a:srgbClr val="FFFFFF"/>
                </a:solidFill>
              </a:rPr>
              <a:t>Azure VM Security</a:t>
            </a:r>
            <a:br>
              <a:rPr lang="en-US" sz="4400" dirty="0">
                <a:solidFill>
                  <a:srgbClr val="FFFFFF"/>
                </a:solidFill>
              </a:rPr>
            </a:br>
            <a:endParaRPr lang="en-US" sz="4400" dirty="0">
              <a:solidFill>
                <a:srgbClr val="FFFFFF"/>
              </a:solidFill>
            </a:endParaRPr>
          </a:p>
        </p:txBody>
      </p:sp>
      <p:sp>
        <p:nvSpPr>
          <p:cNvPr id="21" name="Rectangle 20">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3998" y="4490110"/>
            <a:ext cx="9163282"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5082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1"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523999"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10475"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8513"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217339" y="77995"/>
            <a:ext cx="7421963" cy="77024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3500" dirty="0">
                <a:solidFill>
                  <a:srgbClr val="FFFFFF"/>
                </a:solidFill>
              </a:rPr>
              <a:t>Launching a VM</a:t>
            </a:r>
          </a:p>
        </p:txBody>
      </p:sp>
      <p:sp>
        <p:nvSpPr>
          <p:cNvPr id="3" name="Content Placeholder 2"/>
          <p:cNvSpPr>
            <a:spLocks noGrp="1"/>
          </p:cNvSpPr>
          <p:nvPr>
            <p:ph idx="1"/>
          </p:nvPr>
        </p:nvSpPr>
        <p:spPr>
          <a:xfrm>
            <a:off x="2552700" y="832693"/>
            <a:ext cx="7293023" cy="515155"/>
          </a:xfrm>
        </p:spPr>
        <p:txBody>
          <a:bodyPr vert="horz" lIns="91440" tIns="45720" rIns="91440" bIns="45720" rtlCol="0" anchor="ctr">
            <a:normAutofit fontScale="92500" lnSpcReduction="10000"/>
          </a:bodyPr>
          <a:lstStyle/>
          <a:p>
            <a:pPr marL="0" indent="0">
              <a:lnSpc>
                <a:spcPct val="90000"/>
              </a:lnSpc>
              <a:buNone/>
            </a:pPr>
            <a:r>
              <a:rPr lang="en-US" sz="1700" dirty="0">
                <a:solidFill>
                  <a:schemeClr val="bg1"/>
                </a:solidFill>
              </a:rPr>
              <a:t>This screenshot should show the </a:t>
            </a:r>
            <a:r>
              <a:rPr lang="en-US" sz="1700" i="1" dirty="0">
                <a:solidFill>
                  <a:schemeClr val="bg1"/>
                </a:solidFill>
              </a:rPr>
              <a:t>NETW211-VM-Your Initials </a:t>
            </a:r>
            <a:r>
              <a:rPr lang="en-US" sz="1700" dirty="0">
                <a:solidFill>
                  <a:schemeClr val="bg1"/>
                </a:solidFill>
              </a:rPr>
              <a:t>page, with information such as the resource group name, subscription, public IP address, etc. </a:t>
            </a:r>
          </a:p>
        </p:txBody>
      </p:sp>
      <p:pic>
        <p:nvPicPr>
          <p:cNvPr id="2" name="Picture 1" descr="Graphical user interface, text&#10;&#10;Description automatically generated">
            <a:extLst>
              <a:ext uri="{FF2B5EF4-FFF2-40B4-BE49-F238E27FC236}">
                <a16:creationId xmlns:a16="http://schemas.microsoft.com/office/drawing/2014/main" id="{7AF15EAE-ECF9-89AB-2294-CD882AD2A6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687868"/>
            <a:ext cx="9144000" cy="4875381"/>
          </a:xfrm>
          <a:prstGeom prst="rect">
            <a:avLst/>
          </a:prstGeom>
        </p:spPr>
      </p:pic>
    </p:spTree>
    <p:extLst>
      <p:ext uri="{BB962C8B-B14F-4D97-AF65-F5344CB8AC3E}">
        <p14:creationId xmlns:p14="http://schemas.microsoft.com/office/powerpoint/2010/main" val="1182513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latin typeface="Calibri"/>
            </a:endParaRPr>
          </a:p>
        </p:txBody>
      </p:sp>
      <p:sp>
        <p:nvSpPr>
          <p:cNvPr id="31" name="Rectangle 3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1"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latin typeface="Calibri"/>
            </a:endParaRPr>
          </a:p>
        </p:txBody>
      </p:sp>
      <p:sp>
        <p:nvSpPr>
          <p:cNvPr id="33" name="Rectangle 3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523999"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latin typeface="Calibri"/>
            </a:endParaRPr>
          </a:p>
        </p:txBody>
      </p:sp>
      <p:sp>
        <p:nvSpPr>
          <p:cNvPr id="35" name="Rectangle 3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10475"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latin typeface="Calibri"/>
            </a:endParaRPr>
          </a:p>
        </p:txBody>
      </p:sp>
      <p:sp>
        <p:nvSpPr>
          <p:cNvPr id="37" name="Rectangle 3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8513"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latin typeface="Calibri"/>
            </a:endParaRP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552700" y="-8247"/>
            <a:ext cx="7421963" cy="77024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3500" dirty="0">
                <a:solidFill>
                  <a:srgbClr val="FFFFFF"/>
                </a:solidFill>
              </a:rPr>
              <a:t>Connecting to the VM via SSH </a:t>
            </a:r>
          </a:p>
        </p:txBody>
      </p:sp>
      <p:sp>
        <p:nvSpPr>
          <p:cNvPr id="3" name="Content Placeholder 2"/>
          <p:cNvSpPr>
            <a:spLocks noGrp="1"/>
          </p:cNvSpPr>
          <p:nvPr>
            <p:ph idx="1"/>
          </p:nvPr>
        </p:nvSpPr>
        <p:spPr>
          <a:xfrm>
            <a:off x="2552700" y="832693"/>
            <a:ext cx="7293023" cy="515155"/>
          </a:xfrm>
        </p:spPr>
        <p:txBody>
          <a:bodyPr vert="horz" lIns="91440" tIns="45720" rIns="91440" bIns="45720" rtlCol="0" anchor="ctr">
            <a:normAutofit lnSpcReduction="10000"/>
          </a:bodyPr>
          <a:lstStyle/>
          <a:p>
            <a:pPr marL="0" indent="0">
              <a:lnSpc>
                <a:spcPct val="90000"/>
              </a:lnSpc>
              <a:buNone/>
            </a:pPr>
            <a:r>
              <a:rPr lang="en-US" sz="1700" dirty="0">
                <a:solidFill>
                  <a:schemeClr val="bg1"/>
                </a:solidFill>
              </a:rPr>
              <a:t>This screenshot should show the </a:t>
            </a:r>
            <a:r>
              <a:rPr lang="en-US" sz="1700" i="1" dirty="0">
                <a:solidFill>
                  <a:schemeClr val="bg1"/>
                </a:solidFill>
              </a:rPr>
              <a:t>azureuser@NETW211-VM-Your Initials </a:t>
            </a:r>
            <a:r>
              <a:rPr lang="en-US" sz="1700" dirty="0">
                <a:solidFill>
                  <a:schemeClr val="bg1"/>
                </a:solidFill>
              </a:rPr>
              <a:t>window showing the IPv4 address of the VM in the Azure cloud.</a:t>
            </a:r>
          </a:p>
        </p:txBody>
      </p:sp>
      <p:pic>
        <p:nvPicPr>
          <p:cNvPr id="4" name="Picture 3" descr="Text&#10;&#10;Description automatically generated">
            <a:extLst>
              <a:ext uri="{FF2B5EF4-FFF2-40B4-BE49-F238E27FC236}">
                <a16:creationId xmlns:a16="http://schemas.microsoft.com/office/drawing/2014/main" id="{B991278A-124A-7A84-836D-CB0321000F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5714" y="1597432"/>
            <a:ext cx="5680573" cy="5260568"/>
          </a:xfrm>
          <a:prstGeom prst="rect">
            <a:avLst/>
          </a:prstGeom>
        </p:spPr>
      </p:pic>
    </p:spTree>
    <p:extLst>
      <p:ext uri="{BB962C8B-B14F-4D97-AF65-F5344CB8AC3E}">
        <p14:creationId xmlns:p14="http://schemas.microsoft.com/office/powerpoint/2010/main" val="2879931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latin typeface="Calibri"/>
            </a:endParaRPr>
          </a:p>
        </p:txBody>
      </p:sp>
      <p:sp>
        <p:nvSpPr>
          <p:cNvPr id="31" name="Rectangle 3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1"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latin typeface="Calibri"/>
            </a:endParaRPr>
          </a:p>
        </p:txBody>
      </p:sp>
      <p:sp>
        <p:nvSpPr>
          <p:cNvPr id="33" name="Rectangle 3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523999"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latin typeface="Calibri"/>
            </a:endParaRPr>
          </a:p>
        </p:txBody>
      </p:sp>
      <p:sp>
        <p:nvSpPr>
          <p:cNvPr id="35" name="Rectangle 3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10475"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latin typeface="Calibri"/>
            </a:endParaRPr>
          </a:p>
        </p:txBody>
      </p:sp>
      <p:sp>
        <p:nvSpPr>
          <p:cNvPr id="37" name="Rectangle 3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8513"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latin typeface="Calibri"/>
            </a:endParaRP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552700" y="-8247"/>
            <a:ext cx="7421963" cy="77024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defRPr/>
            </a:pPr>
            <a:r>
              <a:rPr lang="en-US" sz="3500" dirty="0">
                <a:solidFill>
                  <a:srgbClr val="FFFFFF"/>
                </a:solidFill>
                <a:latin typeface="Calibri"/>
              </a:rPr>
              <a:t>Configuring an NSG </a:t>
            </a:r>
          </a:p>
        </p:txBody>
      </p:sp>
      <p:sp>
        <p:nvSpPr>
          <p:cNvPr id="3" name="Content Placeholder 2"/>
          <p:cNvSpPr>
            <a:spLocks noGrp="1"/>
          </p:cNvSpPr>
          <p:nvPr>
            <p:ph idx="1"/>
          </p:nvPr>
        </p:nvSpPr>
        <p:spPr>
          <a:xfrm>
            <a:off x="2552700" y="832693"/>
            <a:ext cx="7293023" cy="515155"/>
          </a:xfrm>
        </p:spPr>
        <p:txBody>
          <a:bodyPr vert="horz" lIns="91440" tIns="45720" rIns="91440" bIns="45720" rtlCol="0" anchor="ctr">
            <a:normAutofit lnSpcReduction="10000"/>
          </a:bodyPr>
          <a:lstStyle/>
          <a:p>
            <a:pPr marL="0" indent="0">
              <a:lnSpc>
                <a:spcPct val="90000"/>
              </a:lnSpc>
              <a:buNone/>
            </a:pPr>
            <a:r>
              <a:rPr lang="en-US" sz="1700" dirty="0">
                <a:solidFill>
                  <a:schemeClr val="bg1"/>
                </a:solidFill>
              </a:rPr>
              <a:t>This screenshot should show the </a:t>
            </a:r>
            <a:r>
              <a:rPr lang="en-US" sz="1700" i="1" dirty="0">
                <a:solidFill>
                  <a:schemeClr val="bg1"/>
                </a:solidFill>
              </a:rPr>
              <a:t>Inbound port rules </a:t>
            </a:r>
            <a:r>
              <a:rPr lang="en-US" sz="1700" dirty="0">
                <a:solidFill>
                  <a:schemeClr val="bg1"/>
                </a:solidFill>
              </a:rPr>
              <a:t>section with the newly added </a:t>
            </a:r>
            <a:r>
              <a:rPr lang="en-US" sz="1700" i="1" dirty="0" err="1">
                <a:solidFill>
                  <a:schemeClr val="bg1"/>
                </a:solidFill>
              </a:rPr>
              <a:t>Allow_Ping</a:t>
            </a:r>
            <a:r>
              <a:rPr lang="en-US" sz="1700" i="1" dirty="0">
                <a:solidFill>
                  <a:schemeClr val="bg1"/>
                </a:solidFill>
              </a:rPr>
              <a:t> </a:t>
            </a:r>
            <a:r>
              <a:rPr lang="en-US" sz="1700" dirty="0">
                <a:solidFill>
                  <a:schemeClr val="bg1"/>
                </a:solidFill>
              </a:rPr>
              <a:t>rule. </a:t>
            </a:r>
          </a:p>
        </p:txBody>
      </p:sp>
      <p:pic>
        <p:nvPicPr>
          <p:cNvPr id="4" name="Picture 3" descr="Graphical user interface, application&#10;&#10;Description automatically generated">
            <a:extLst>
              <a:ext uri="{FF2B5EF4-FFF2-40B4-BE49-F238E27FC236}">
                <a16:creationId xmlns:a16="http://schemas.microsoft.com/office/drawing/2014/main" id="{52A98B65-7DBE-8FE9-B546-9516FC4B51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975532"/>
            <a:ext cx="8991600" cy="3968068"/>
          </a:xfrm>
          <a:prstGeom prst="rect">
            <a:avLst/>
          </a:prstGeom>
        </p:spPr>
      </p:pic>
    </p:spTree>
    <p:extLst>
      <p:ext uri="{BB962C8B-B14F-4D97-AF65-F5344CB8AC3E}">
        <p14:creationId xmlns:p14="http://schemas.microsoft.com/office/powerpoint/2010/main" val="523090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latin typeface="Calibri"/>
            </a:endParaRPr>
          </a:p>
        </p:txBody>
      </p:sp>
      <p:sp>
        <p:nvSpPr>
          <p:cNvPr id="31" name="Rectangle 3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1"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latin typeface="Calibri"/>
            </a:endParaRPr>
          </a:p>
        </p:txBody>
      </p:sp>
      <p:sp>
        <p:nvSpPr>
          <p:cNvPr id="33" name="Rectangle 3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523999"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latin typeface="Calibri"/>
            </a:endParaRPr>
          </a:p>
        </p:txBody>
      </p:sp>
      <p:sp>
        <p:nvSpPr>
          <p:cNvPr id="35" name="Rectangle 3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10475"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latin typeface="Calibri"/>
            </a:endParaRPr>
          </a:p>
        </p:txBody>
      </p:sp>
      <p:sp>
        <p:nvSpPr>
          <p:cNvPr id="37" name="Rectangle 3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8513"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latin typeface="Calibri"/>
            </a:endParaRP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552700" y="-8247"/>
            <a:ext cx="7421963" cy="77024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3500" dirty="0">
                <a:solidFill>
                  <a:srgbClr val="FFFFFF"/>
                </a:solidFill>
              </a:rPr>
              <a:t>Configuring an NSG cont’d </a:t>
            </a:r>
          </a:p>
        </p:txBody>
      </p:sp>
      <p:sp>
        <p:nvSpPr>
          <p:cNvPr id="3" name="Content Placeholder 2"/>
          <p:cNvSpPr>
            <a:spLocks noGrp="1"/>
          </p:cNvSpPr>
          <p:nvPr>
            <p:ph idx="1"/>
          </p:nvPr>
        </p:nvSpPr>
        <p:spPr>
          <a:xfrm>
            <a:off x="2552700" y="832693"/>
            <a:ext cx="7293023" cy="515155"/>
          </a:xfrm>
        </p:spPr>
        <p:txBody>
          <a:bodyPr vert="horz" lIns="91440" tIns="45720" rIns="91440" bIns="45720" rtlCol="0" anchor="ctr">
            <a:normAutofit lnSpcReduction="10000"/>
          </a:bodyPr>
          <a:lstStyle/>
          <a:p>
            <a:pPr marL="0" indent="0">
              <a:lnSpc>
                <a:spcPct val="90000"/>
              </a:lnSpc>
              <a:buNone/>
            </a:pPr>
            <a:r>
              <a:rPr lang="en-US" sz="1700" dirty="0">
                <a:solidFill>
                  <a:schemeClr val="bg1"/>
                </a:solidFill>
              </a:rPr>
              <a:t>This screenshot should show the successful ping result from your local computer to the VM in the Azure cloud.</a:t>
            </a:r>
          </a:p>
        </p:txBody>
      </p:sp>
      <p:pic>
        <p:nvPicPr>
          <p:cNvPr id="4" name="Picture 3" descr="Text&#10;&#10;Description automatically generated">
            <a:extLst>
              <a:ext uri="{FF2B5EF4-FFF2-40B4-BE49-F238E27FC236}">
                <a16:creationId xmlns:a16="http://schemas.microsoft.com/office/drawing/2014/main" id="{6A86C1B6-B776-39A0-78CE-3E29F45C5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258" y="1809504"/>
            <a:ext cx="4877481" cy="4801270"/>
          </a:xfrm>
          <a:prstGeom prst="rect">
            <a:avLst/>
          </a:prstGeom>
        </p:spPr>
      </p:pic>
    </p:spTree>
    <p:extLst>
      <p:ext uri="{BB962C8B-B14F-4D97-AF65-F5344CB8AC3E}">
        <p14:creationId xmlns:p14="http://schemas.microsoft.com/office/powerpoint/2010/main" val="3115538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3999"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21"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79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3998"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83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2583952" y="119029"/>
            <a:ext cx="7540322" cy="2928470"/>
          </a:xfrm>
        </p:spPr>
        <p:txBody>
          <a:bodyPr anchor="b">
            <a:normAutofit/>
          </a:bodyPr>
          <a:lstStyle/>
          <a:p>
            <a:pPr algn="l"/>
            <a:r>
              <a:rPr lang="en-US" sz="5400" dirty="0">
                <a:solidFill>
                  <a:srgbClr val="FFFFFF"/>
                </a:solidFill>
              </a:rPr>
              <a:t>Cloud Storage</a:t>
            </a:r>
            <a:br>
              <a:rPr lang="en-US" sz="4200" dirty="0">
                <a:solidFill>
                  <a:srgbClr val="FFFFFF"/>
                </a:solidFill>
              </a:rPr>
            </a:br>
            <a:endParaRPr lang="en-US" sz="4200" dirty="0">
              <a:solidFill>
                <a:srgbClr val="FFFFFF"/>
              </a:solidFill>
            </a:endParaRPr>
          </a:p>
        </p:txBody>
      </p:sp>
    </p:spTree>
    <p:extLst>
      <p:ext uri="{BB962C8B-B14F-4D97-AF65-F5344CB8AC3E}">
        <p14:creationId xmlns:p14="http://schemas.microsoft.com/office/powerpoint/2010/main" val="1858388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0" name="Picture 59" descr="Blue and orange gradient with arrows">
            <a:extLst>
              <a:ext uri="{FF2B5EF4-FFF2-40B4-BE49-F238E27FC236}">
                <a16:creationId xmlns:a16="http://schemas.microsoft.com/office/drawing/2014/main" id="{C990CFAD-5A08-044B-708E-B2E4821F893D}"/>
              </a:ext>
            </a:extLst>
          </p:cNvPr>
          <p:cNvPicPr>
            <a:picLocks noChangeAspect="1"/>
          </p:cNvPicPr>
          <p:nvPr/>
        </p:nvPicPr>
        <p:blipFill rotWithShape="1">
          <a:blip r:embed="rId2">
            <a:alphaModFix amt="35000"/>
          </a:blip>
          <a:srcRect b="6250"/>
          <a:stretch/>
        </p:blipFill>
        <p:spPr>
          <a:xfrm>
            <a:off x="20" y="1"/>
            <a:ext cx="12191980" cy="6857999"/>
          </a:xfrm>
          <a:prstGeom prst="rect">
            <a:avLst/>
          </a:prstGeom>
        </p:spPr>
      </p:pic>
      <p:sp>
        <p:nvSpPr>
          <p:cNvPr id="2" name="Title 1">
            <a:extLst>
              <a:ext uri="{FF2B5EF4-FFF2-40B4-BE49-F238E27FC236}">
                <a16:creationId xmlns:a16="http://schemas.microsoft.com/office/drawing/2014/main" id="{8737E22B-7BCB-4992-85CF-CCAF15D9C7BB}"/>
              </a:ext>
            </a:extLst>
          </p:cNvPr>
          <p:cNvSpPr>
            <a:spLocks noGrp="1"/>
          </p:cNvSpPr>
          <p:nvPr>
            <p:ph type="title"/>
          </p:nvPr>
        </p:nvSpPr>
        <p:spPr>
          <a:xfrm>
            <a:off x="3590677" y="56796"/>
            <a:ext cx="4583356" cy="1243810"/>
          </a:xfrm>
        </p:spPr>
        <p:txBody>
          <a:bodyPr>
            <a:normAutofit/>
          </a:bodyPr>
          <a:lstStyle/>
          <a:p>
            <a:pPr algn="r"/>
            <a:r>
              <a:rPr lang="en-US" sz="5400" dirty="0">
                <a:solidFill>
                  <a:srgbClr val="FFFFFF"/>
                </a:solidFill>
              </a:rPr>
              <a:t>Introduction</a:t>
            </a:r>
            <a:endParaRPr lang="en-US" sz="4000" dirty="0">
              <a:solidFill>
                <a:srgbClr val="FFFFFF"/>
              </a:solidFill>
            </a:endParaRPr>
          </a:p>
        </p:txBody>
      </p:sp>
      <p:sp>
        <p:nvSpPr>
          <p:cNvPr id="5" name="Content Placeholder 4">
            <a:extLst>
              <a:ext uri="{FF2B5EF4-FFF2-40B4-BE49-F238E27FC236}">
                <a16:creationId xmlns:a16="http://schemas.microsoft.com/office/drawing/2014/main" id="{7D887247-F59A-A846-B5C1-A2D0718DFD0B}"/>
              </a:ext>
            </a:extLst>
          </p:cNvPr>
          <p:cNvSpPr>
            <a:spLocks noGrp="1"/>
          </p:cNvSpPr>
          <p:nvPr>
            <p:ph idx="1"/>
          </p:nvPr>
        </p:nvSpPr>
        <p:spPr>
          <a:xfrm>
            <a:off x="1057732" y="1248535"/>
            <a:ext cx="10076536" cy="4087357"/>
          </a:xfrm>
        </p:spPr>
        <p:txBody>
          <a:bodyPr anchor="ctr">
            <a:normAutofit/>
          </a:bodyPr>
          <a:lstStyle/>
          <a:p>
            <a:r>
              <a:rPr lang="en-US" sz="3200" dirty="0">
                <a:solidFill>
                  <a:srgbClr val="FFFFFF"/>
                </a:solidFill>
              </a:rPr>
              <a:t>Fundamentals of Virtual Machines</a:t>
            </a:r>
          </a:p>
          <a:p>
            <a:r>
              <a:rPr lang="en-US" sz="3200" dirty="0">
                <a:solidFill>
                  <a:srgbClr val="FFFFFF"/>
                </a:solidFill>
              </a:rPr>
              <a:t>Deploying an Azure VM, and Cleanup Process</a:t>
            </a:r>
          </a:p>
          <a:p>
            <a:r>
              <a:rPr lang="en-US" sz="3200" dirty="0">
                <a:solidFill>
                  <a:srgbClr val="FFFFFF"/>
                </a:solidFill>
              </a:rPr>
              <a:t>Azure </a:t>
            </a:r>
            <a:r>
              <a:rPr lang="en-US" sz="3200" dirty="0" err="1">
                <a:solidFill>
                  <a:srgbClr val="FFFFFF"/>
                </a:solidFill>
              </a:rPr>
              <a:t>Vnet</a:t>
            </a:r>
            <a:r>
              <a:rPr lang="en-US" sz="3200" dirty="0">
                <a:solidFill>
                  <a:srgbClr val="FFFFFF"/>
                </a:solidFill>
              </a:rPr>
              <a:t> and Subnets</a:t>
            </a:r>
          </a:p>
          <a:p>
            <a:r>
              <a:rPr lang="en-US" sz="3200" dirty="0">
                <a:solidFill>
                  <a:srgbClr val="FFFFFF"/>
                </a:solidFill>
              </a:rPr>
              <a:t>Azure VM Security, Storage and Monitoring</a:t>
            </a:r>
          </a:p>
        </p:txBody>
      </p:sp>
    </p:spTree>
    <p:extLst>
      <p:ext uri="{BB962C8B-B14F-4D97-AF65-F5344CB8AC3E}">
        <p14:creationId xmlns:p14="http://schemas.microsoft.com/office/powerpoint/2010/main" val="266672757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1" y="5266402"/>
            <a:ext cx="9143997"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1" y="5270175"/>
            <a:ext cx="9138997"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10475" y="5265546"/>
            <a:ext cx="3057523"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14000" y="5263484"/>
            <a:ext cx="9143999"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552700" y="5510254"/>
            <a:ext cx="7421963" cy="10336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3500">
                <a:solidFill>
                  <a:srgbClr val="FFFFFF"/>
                </a:solidFill>
              </a:rPr>
              <a:t>Uploading and Accessing a File</a:t>
            </a:r>
          </a:p>
        </p:txBody>
      </p:sp>
      <p:pic>
        <p:nvPicPr>
          <p:cNvPr id="4" name="Content Placeholder 3" descr="Graphical user interface, text, application, email&#10;&#10;Description automatically generated">
            <a:extLst>
              <a:ext uri="{FF2B5EF4-FFF2-40B4-BE49-F238E27FC236}">
                <a16:creationId xmlns:a16="http://schemas.microsoft.com/office/drawing/2014/main" id="{C148ADD2-7274-4307-DACD-79A9B94CFB6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46269"/>
          <a:stretch/>
        </p:blipFill>
        <p:spPr>
          <a:xfrm>
            <a:off x="1537975" y="609600"/>
            <a:ext cx="9086157" cy="2819400"/>
          </a:xfrm>
          <a:prstGeom prst="rect">
            <a:avLst/>
          </a:prstGeo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979193" y="3833199"/>
            <a:ext cx="6249619" cy="1119982"/>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28600">
              <a:lnSpc>
                <a:spcPct val="90000"/>
              </a:lnSpc>
            </a:pPr>
            <a:r>
              <a:rPr lang="en-US" sz="1700"/>
              <a:t>This screenshot should show the browser window with the image uploaded from your local computer and the URL on top of the window.</a:t>
            </a:r>
          </a:p>
        </p:txBody>
      </p:sp>
    </p:spTree>
    <p:extLst>
      <p:ext uri="{BB962C8B-B14F-4D97-AF65-F5344CB8AC3E}">
        <p14:creationId xmlns:p14="http://schemas.microsoft.com/office/powerpoint/2010/main" val="2672016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0813" y="1914813"/>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0814" y="1924950"/>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87196" y="4092816"/>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1147699"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0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1874042" y="586856"/>
            <a:ext cx="2401025" cy="3387497"/>
          </a:xfrm>
        </p:spPr>
        <p:txBody>
          <a:bodyPr vert="horz" lIns="91440" tIns="45720" rIns="91440" bIns="45720" rtlCol="0" anchor="b">
            <a:normAutofit/>
          </a:bodyPr>
          <a:lstStyle/>
          <a:p>
            <a:pPr algn="r">
              <a:lnSpc>
                <a:spcPct val="90000"/>
              </a:lnSpc>
            </a:pPr>
            <a:r>
              <a:rPr lang="en-US" sz="3500">
                <a:solidFill>
                  <a:srgbClr val="FFFFFF"/>
                </a:solidFill>
              </a:rPr>
              <a:t>Question</a:t>
            </a:r>
          </a:p>
        </p:txBody>
      </p:sp>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5131694" y="649481"/>
            <a:ext cx="4916510" cy="5546047"/>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nSpc>
                <a:spcPct val="90000"/>
              </a:lnSpc>
            </a:pPr>
            <a:r>
              <a:rPr lang="en-US" sz="1300" dirty="0"/>
              <a:t>What does the </a:t>
            </a:r>
            <a:r>
              <a:rPr lang="en-US" sz="1300" i="1" dirty="0"/>
              <a:t>access tier </a:t>
            </a:r>
            <a:r>
              <a:rPr lang="en-US" sz="1300" dirty="0"/>
              <a:t>setting do? What are the Azure blob storage access tiers?</a:t>
            </a:r>
          </a:p>
          <a:p>
            <a:pPr indent="-228600">
              <a:lnSpc>
                <a:spcPct val="90000"/>
              </a:lnSpc>
              <a:buFont typeface="Arial" panose="020B0604020202020204" pitchFamily="34" charset="0"/>
              <a:buChar char="•"/>
            </a:pPr>
            <a:r>
              <a:rPr lang="en-US" sz="1300" dirty="0"/>
              <a:t>The access tier setting changes the data optimization settings based on frequency of use patterns, with Hot tier being the most costly and frequently used storage option, then Cool tier being data that is not normally used within a 30 day timeframe, then an Archive tier that does not get access before 180 days, which is the most cost-effective storage option.</a:t>
            </a:r>
          </a:p>
          <a:p>
            <a:pPr indent="-228600">
              <a:lnSpc>
                <a:spcPct val="90000"/>
              </a:lnSpc>
              <a:buFont typeface="Arial" panose="020B0604020202020204" pitchFamily="34" charset="0"/>
              <a:buChar char="•"/>
            </a:pPr>
            <a:endParaRPr lang="en-US" sz="1300" dirty="0"/>
          </a:p>
          <a:p>
            <a:pPr indent="-228600">
              <a:lnSpc>
                <a:spcPct val="90000"/>
              </a:lnSpc>
              <a:buFont typeface="Arial" panose="020B0604020202020204" pitchFamily="34" charset="0"/>
              <a:buChar char="•"/>
            </a:pPr>
            <a:r>
              <a:rPr lang="en-US" sz="1300" dirty="0"/>
              <a:t>Changing the tier options will help save a user or entity money when it comes to storing data.</a:t>
            </a:r>
          </a:p>
          <a:p>
            <a:pPr indent="-228600">
              <a:lnSpc>
                <a:spcPct val="90000"/>
              </a:lnSpc>
              <a:buFont typeface="Arial" panose="020B0604020202020204" pitchFamily="34" charset="0"/>
              <a:buChar char="•"/>
            </a:pPr>
            <a:endParaRPr lang="en-US" sz="1300" dirty="0"/>
          </a:p>
          <a:p>
            <a:pPr indent="-228600">
              <a:lnSpc>
                <a:spcPct val="90000"/>
              </a:lnSpc>
              <a:buFont typeface="Arial" panose="020B0604020202020204" pitchFamily="34" charset="0"/>
              <a:buChar char="•"/>
            </a:pPr>
            <a:endParaRPr lang="en-US" sz="1300" dirty="0"/>
          </a:p>
          <a:p>
            <a:pPr indent="-228600">
              <a:lnSpc>
                <a:spcPct val="90000"/>
              </a:lnSpc>
              <a:buFont typeface="Arial" panose="020B0604020202020204" pitchFamily="34" charset="0"/>
              <a:buChar char="•"/>
            </a:pPr>
            <a:endParaRPr lang="en-US" sz="1300" dirty="0"/>
          </a:p>
          <a:p>
            <a:pPr>
              <a:lnSpc>
                <a:spcPct val="90000"/>
              </a:lnSpc>
            </a:pPr>
            <a:r>
              <a:rPr lang="en-US" sz="1300" dirty="0"/>
              <a:t>References (here are two examples to get your research started):</a:t>
            </a:r>
          </a:p>
          <a:p>
            <a:pPr indent="-228600">
              <a:lnSpc>
                <a:spcPct val="90000"/>
              </a:lnSpc>
              <a:buFont typeface="Arial" panose="020B0604020202020204" pitchFamily="34" charset="0"/>
              <a:buChar char="•"/>
            </a:pPr>
            <a:r>
              <a:rPr lang="en-US" sz="1300" dirty="0"/>
              <a:t>1. Hot, Cool, and Archive access tiers for blob data, </a:t>
            </a:r>
            <a:r>
              <a:rPr lang="en-US" sz="1300" dirty="0">
                <a:hlinkClick r:id="rId2"/>
              </a:rPr>
              <a:t>https://docs.microsoft.com/en-us/azure/storage/blobs/access-tiers-overview</a:t>
            </a:r>
            <a:endParaRPr lang="en-US" sz="1300" dirty="0"/>
          </a:p>
          <a:p>
            <a:pPr indent="-228600">
              <a:lnSpc>
                <a:spcPct val="90000"/>
              </a:lnSpc>
              <a:buFont typeface="Arial" panose="020B0604020202020204" pitchFamily="34" charset="0"/>
              <a:buChar char="•"/>
            </a:pPr>
            <a:r>
              <a:rPr lang="en-US" sz="1300" dirty="0"/>
              <a:t>2. Azure Blob Storage Access Tiers, </a:t>
            </a:r>
            <a:r>
              <a:rPr lang="en-US" sz="1300" dirty="0">
                <a:hlinkClick r:id="rId3"/>
              </a:rPr>
              <a:t>https://devry.percipio.com/courses/c7ef0333-8560-403f-a004-9c5c843866b0/videos/2658bbe6-ee97-438b-a376-fbb079c3b3a0</a:t>
            </a:r>
            <a:endParaRPr lang="en-US" sz="1300" dirty="0"/>
          </a:p>
          <a:p>
            <a:pPr indent="-228600">
              <a:lnSpc>
                <a:spcPct val="90000"/>
              </a:lnSpc>
              <a:buFont typeface="Arial" panose="020B0604020202020204" pitchFamily="34" charset="0"/>
              <a:buChar char="•"/>
            </a:pPr>
            <a:r>
              <a:rPr lang="en-US" sz="1300" dirty="0"/>
              <a:t>3. Hot, cool, and archive access tiers for blob data, </a:t>
            </a:r>
            <a:r>
              <a:rPr lang="en-US" sz="1300" dirty="0">
                <a:hlinkClick r:id="rId4"/>
              </a:rPr>
              <a:t>https://learn.microsoft.com/en-us/azure/storage/blobs/access-tiers-overview</a:t>
            </a:r>
            <a:r>
              <a:rPr lang="en-US" sz="1300" dirty="0"/>
              <a:t> </a:t>
            </a:r>
          </a:p>
          <a:p>
            <a:pPr indent="-228600">
              <a:lnSpc>
                <a:spcPct val="90000"/>
              </a:lnSpc>
              <a:buFont typeface="Arial" panose="020B0604020202020204" pitchFamily="34" charset="0"/>
              <a:buChar char="•"/>
            </a:pPr>
            <a:endParaRPr lang="en-US" sz="1300" dirty="0"/>
          </a:p>
          <a:p>
            <a:pPr indent="-228600">
              <a:lnSpc>
                <a:spcPct val="90000"/>
              </a:lnSpc>
              <a:buFont typeface="Arial" panose="020B0604020202020204" pitchFamily="34" charset="0"/>
              <a:buChar char="•"/>
            </a:pPr>
            <a:endParaRPr lang="en-US" sz="1300" dirty="0"/>
          </a:p>
        </p:txBody>
      </p:sp>
    </p:spTree>
    <p:extLst>
      <p:ext uri="{BB962C8B-B14F-4D97-AF65-F5344CB8AC3E}">
        <p14:creationId xmlns:p14="http://schemas.microsoft.com/office/powerpoint/2010/main" val="980643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1" y="5266402"/>
            <a:ext cx="9143997"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1" y="5270175"/>
            <a:ext cx="9138997"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10475" y="5265546"/>
            <a:ext cx="3057523"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14000" y="5263484"/>
            <a:ext cx="9143999"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552700" y="5510254"/>
            <a:ext cx="7421963" cy="10336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3500">
                <a:solidFill>
                  <a:srgbClr val="FFFFFF"/>
                </a:solidFill>
              </a:rPr>
              <a:t>Creating Blob Snapshots</a:t>
            </a:r>
          </a:p>
        </p:txBody>
      </p:sp>
      <p:pic>
        <p:nvPicPr>
          <p:cNvPr id="4" name="Content Placeholder 3" descr="A screenshot of a computer&#10;&#10;Description automatically generated with medium confidence">
            <a:extLst>
              <a:ext uri="{FF2B5EF4-FFF2-40B4-BE49-F238E27FC236}">
                <a16:creationId xmlns:a16="http://schemas.microsoft.com/office/drawing/2014/main" id="{413C62E5-D20B-2C1B-8A9F-F1D44B584A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1647" y="583100"/>
            <a:ext cx="8964709" cy="2667000"/>
          </a:xfrm>
          <a:prstGeom prst="rect">
            <a:avLst/>
          </a:prstGeo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979193" y="3833199"/>
            <a:ext cx="6249619" cy="1119982"/>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28600">
              <a:lnSpc>
                <a:spcPct val="90000"/>
              </a:lnSpc>
            </a:pPr>
            <a:r>
              <a:rPr lang="en-US" sz="1700"/>
              <a:t>This screenshot should show the browser window with the “</a:t>
            </a:r>
            <a:r>
              <a:rPr lang="en-US" sz="1700" i="1"/>
              <a:t>This is the original version. –Your Initials</a:t>
            </a:r>
            <a:r>
              <a:rPr lang="en-US" sz="1700"/>
              <a:t>” message and the URL on top of the window</a:t>
            </a:r>
          </a:p>
        </p:txBody>
      </p:sp>
    </p:spTree>
    <p:extLst>
      <p:ext uri="{BB962C8B-B14F-4D97-AF65-F5344CB8AC3E}">
        <p14:creationId xmlns:p14="http://schemas.microsoft.com/office/powerpoint/2010/main" val="564493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1" y="5266402"/>
            <a:ext cx="9143997"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1" y="5270175"/>
            <a:ext cx="9138997"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10475" y="5265546"/>
            <a:ext cx="3057523"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14000" y="5263484"/>
            <a:ext cx="9143999"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552700" y="5510254"/>
            <a:ext cx="7421963" cy="10336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3500">
                <a:solidFill>
                  <a:srgbClr val="FFFFFF"/>
                </a:solidFill>
              </a:rPr>
              <a:t>Enabling Blob Versioning</a:t>
            </a:r>
          </a:p>
        </p:txBody>
      </p:sp>
      <p:pic>
        <p:nvPicPr>
          <p:cNvPr id="4" name="Content Placeholder 3" descr="Graphical user interface, text&#10;&#10;Description automatically generated">
            <a:extLst>
              <a:ext uri="{FF2B5EF4-FFF2-40B4-BE49-F238E27FC236}">
                <a16:creationId xmlns:a16="http://schemas.microsoft.com/office/drawing/2014/main" id="{A2411533-CA7E-1B11-E933-D6AC67EEC0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6951" y="500285"/>
            <a:ext cx="8994101" cy="2743200"/>
          </a:xfrm>
          <a:prstGeom prst="rect">
            <a:avLst/>
          </a:prstGeo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979193" y="3833199"/>
            <a:ext cx="6249619" cy="1119982"/>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28600">
              <a:lnSpc>
                <a:spcPct val="90000"/>
              </a:lnSpc>
            </a:pPr>
            <a:r>
              <a:rPr lang="en-US" sz="1700"/>
              <a:t>This screenshot should show the browser window with the “</a:t>
            </a:r>
            <a:r>
              <a:rPr lang="en-US" sz="1700" i="1"/>
              <a:t>This is the first revised version. –Your Initials</a:t>
            </a:r>
            <a:r>
              <a:rPr lang="en-US" sz="1700"/>
              <a:t>” message and the URL on top of the window. </a:t>
            </a:r>
          </a:p>
        </p:txBody>
      </p:sp>
    </p:spTree>
    <p:extLst>
      <p:ext uri="{BB962C8B-B14F-4D97-AF65-F5344CB8AC3E}">
        <p14:creationId xmlns:p14="http://schemas.microsoft.com/office/powerpoint/2010/main" val="1970834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714483-7072-431F-9DBE-87F44E4D4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6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95892E1-F4A5-4991-AC52-4F417B14A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CF597F8-76AA-44FA-8E6A-06223B66C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000" y="2075420"/>
            <a:ext cx="9036544" cy="4093306"/>
            <a:chOff x="1" y="2075420"/>
            <a:chExt cx="12048729" cy="4093306"/>
          </a:xfrm>
        </p:grpSpPr>
        <p:sp>
          <p:nvSpPr>
            <p:cNvPr id="14" name="Oval 13">
              <a:extLst>
                <a:ext uri="{FF2B5EF4-FFF2-40B4-BE49-F238E27FC236}">
                  <a16:creationId xmlns:a16="http://schemas.microsoft.com/office/drawing/2014/main" id="{A6E12753-0A63-43EE-B28A-C989D033E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26FA385-76DA-40E9-9257-AA3E07FF6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62D75CA-F374-4878-8106-3EA5E970D6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8667A5-74E3-4EFD-8C45-F48F47427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31512EE2-F4CC-4E18-9CDA-B92C11122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99E503B-9B4D-4EE3-A50F-15AC374F6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E2683E3F-F855-4549-84F8-42064EC0F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03053" y="1131513"/>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8FC90B1E-0223-4440-AF22-8F32F6F0C7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68654" y="317579"/>
            <a:ext cx="411480" cy="549007"/>
            <a:chOff x="7029447" y="3514725"/>
            <a:chExt cx="1285875" cy="549007"/>
          </a:xfrm>
        </p:grpSpPr>
        <p:cxnSp>
          <p:nvCxnSpPr>
            <p:cNvPr id="24" name="Straight Connector 23">
              <a:extLst>
                <a:ext uri="{FF2B5EF4-FFF2-40B4-BE49-F238E27FC236}">
                  <a16:creationId xmlns:a16="http://schemas.microsoft.com/office/drawing/2014/main" id="{A2D2E879-0004-4D84-8137-1C09334038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3BE75A2-0D83-4F8E-84CC-D3BCD565B1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90F7F49-1039-49EF-A9BD-153DB590B6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85F508-9EA4-4B4D-8171-648670650E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832F3179-0CD5-40C8-9939-D8355006F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4001"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1CE155D-684B-4F5E-B835-C52765E310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878216" y="5940561"/>
            <a:ext cx="1285875" cy="549007"/>
            <a:chOff x="7029447" y="3514725"/>
            <a:chExt cx="1285875" cy="549007"/>
          </a:xfrm>
        </p:grpSpPr>
        <p:cxnSp>
          <p:nvCxnSpPr>
            <p:cNvPr id="32" name="Straight Connector 31">
              <a:extLst>
                <a:ext uri="{FF2B5EF4-FFF2-40B4-BE49-F238E27FC236}">
                  <a16:creationId xmlns:a16="http://schemas.microsoft.com/office/drawing/2014/main" id="{04F84AF8-E1A7-41D4-A102-8F87CAE37E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ED126F1-DB23-4314-B6C7-FE89E3C581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ACB2B6F-8883-4A00-88DD-98CDDD46B8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B9A2180-808A-4423-BB2B-6464B29000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6" name="Graphic 5" descr="Laptop Secure">
            <a:extLst>
              <a:ext uri="{FF2B5EF4-FFF2-40B4-BE49-F238E27FC236}">
                <a16:creationId xmlns:a16="http://schemas.microsoft.com/office/drawing/2014/main" id="{46CEB346-2DCF-C97F-68F1-561941FAF906}"/>
              </a:ext>
            </a:extLst>
          </p:cNvPr>
          <p:cNvPicPr>
            <a:picLocks noChangeAspect="1"/>
          </p:cNvPicPr>
          <p:nvPr/>
        </p:nvPicPr>
        <p:blipFill>
          <a:blip r:embed="rId2">
            <a:duotone>
              <a:prstClr val="black"/>
              <a:schemeClr val="bg1">
                <a:tint val="45000"/>
                <a:satMod val="400000"/>
              </a:schemeClr>
            </a:duotone>
            <a:alphaModFix amt="2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13310" y="29549"/>
            <a:ext cx="6013845" cy="6013845"/>
          </a:xfrm>
          <a:prstGeom prst="rect">
            <a:avLst/>
          </a:prstGeom>
        </p:spPr>
      </p:pic>
      <p:sp>
        <p:nvSpPr>
          <p:cNvPr id="2" name="Title 1"/>
          <p:cNvSpPr>
            <a:spLocks noGrp="1"/>
          </p:cNvSpPr>
          <p:nvPr>
            <p:ph type="ctrTitle"/>
          </p:nvPr>
        </p:nvSpPr>
        <p:spPr>
          <a:xfrm>
            <a:off x="3436493" y="1739818"/>
            <a:ext cx="5486400" cy="1381302"/>
          </a:xfrm>
          <a:noFill/>
        </p:spPr>
        <p:txBody>
          <a:bodyPr anchor="b">
            <a:normAutofit fontScale="90000"/>
          </a:bodyPr>
          <a:lstStyle/>
          <a:p>
            <a:pPr>
              <a:lnSpc>
                <a:spcPct val="90000"/>
              </a:lnSpc>
            </a:pPr>
            <a:r>
              <a:rPr lang="en-US" sz="5300" dirty="0">
                <a:solidFill>
                  <a:schemeClr val="bg1"/>
                </a:solidFill>
              </a:rPr>
              <a:t>Cloud Monitoring</a:t>
            </a:r>
            <a:br>
              <a:rPr lang="en-US" sz="3600" dirty="0">
                <a:solidFill>
                  <a:schemeClr val="bg1"/>
                </a:solidFill>
              </a:rPr>
            </a:br>
            <a:endParaRPr lang="en-US" sz="3600" dirty="0">
              <a:solidFill>
                <a:schemeClr val="bg1"/>
              </a:solidFill>
            </a:endParaRPr>
          </a:p>
        </p:txBody>
      </p:sp>
    </p:spTree>
    <p:extLst>
      <p:ext uri="{BB962C8B-B14F-4D97-AF65-F5344CB8AC3E}">
        <p14:creationId xmlns:p14="http://schemas.microsoft.com/office/powerpoint/2010/main" val="4263120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6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13B067F-3154-4968-A886-DF93A787E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000" y="2075420"/>
            <a:ext cx="9036544" cy="4093306"/>
            <a:chOff x="1" y="2075420"/>
            <a:chExt cx="12048729" cy="4093306"/>
          </a:xfrm>
        </p:grpSpPr>
        <p:sp>
          <p:nvSpPr>
            <p:cNvPr id="17" name="Oval 16">
              <a:extLst>
                <a:ext uri="{FF2B5EF4-FFF2-40B4-BE49-F238E27FC236}">
                  <a16:creationId xmlns:a16="http://schemas.microsoft.com/office/drawing/2014/main" id="{97583D6C-C05B-47AB-8540-B2700B82A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01AD91-D973-4968-95E4-4C26CFDF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C165989-F5FE-4BB6-9817-E7828CB1D6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B0649CC-B912-4E82-BEA0-DA75ECB19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6BA08C17-C9A5-4FA8-ABC4-44FB3B869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0DEAC6C-553C-437E-BC17-D4495233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03053" y="1131513"/>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68654" y="317579"/>
            <a:ext cx="411480" cy="549007"/>
            <a:chOff x="7029447" y="3514725"/>
            <a:chExt cx="1285875" cy="549007"/>
          </a:xfrm>
        </p:grpSpPr>
        <p:cxnSp>
          <p:nvCxnSpPr>
            <p:cNvPr id="27" name="Straight Connector 26">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4001"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878216" y="5940561"/>
            <a:ext cx="1285875" cy="549007"/>
            <a:chOff x="7029447" y="3514725"/>
            <a:chExt cx="1285875" cy="549007"/>
          </a:xfrm>
        </p:grpSpPr>
        <p:cxnSp>
          <p:nvCxnSpPr>
            <p:cNvPr id="35" name="Straight Connector 34">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7" name="Title 1">
            <a:extLst>
              <a:ext uri="{FF2B5EF4-FFF2-40B4-BE49-F238E27FC236}">
                <a16:creationId xmlns:a16="http://schemas.microsoft.com/office/drawing/2014/main" id="{12570DED-E942-4274-A5C5-61D0403EDC64}"/>
              </a:ext>
            </a:extLst>
          </p:cNvPr>
          <p:cNvSpPr txBox="1">
            <a:spLocks/>
          </p:cNvSpPr>
          <p:nvPr/>
        </p:nvSpPr>
        <p:spPr>
          <a:xfrm>
            <a:off x="1997201" y="4018137"/>
            <a:ext cx="3803416" cy="2129586"/>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3900">
                <a:solidFill>
                  <a:schemeClr val="bg1"/>
                </a:solidFill>
              </a:rPr>
              <a:t>Setting up an Action Group and Notifications</a:t>
            </a:r>
          </a:p>
        </p:txBody>
      </p:sp>
      <p:pic>
        <p:nvPicPr>
          <p:cNvPr id="4" name="Content Placeholder 3" descr="Graphical user interface, text, application&#10;&#10;Description automatically generated">
            <a:extLst>
              <a:ext uri="{FF2B5EF4-FFF2-40B4-BE49-F238E27FC236}">
                <a16:creationId xmlns:a16="http://schemas.microsoft.com/office/drawing/2014/main" id="{E255B469-3BE6-A0D2-E933-48BDED9FFD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7520" y="1437174"/>
            <a:ext cx="8132299" cy="1626458"/>
          </a:xfrm>
          <a:prstGeom prst="rect">
            <a:avLst/>
          </a:prstGeom>
        </p:spPr>
      </p:pic>
      <p:grpSp>
        <p:nvGrpSpPr>
          <p:cNvPr id="40" name="Group 39">
            <a:extLst>
              <a:ext uri="{FF2B5EF4-FFF2-40B4-BE49-F238E27FC236}">
                <a16:creationId xmlns:a16="http://schemas.microsoft.com/office/drawing/2014/main" id="{1F4E1649-4D1F-4A91-AF97-A254BFDD52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841544" y="830625"/>
            <a:ext cx="304800" cy="322326"/>
            <a:chOff x="215328" y="-46937"/>
            <a:chExt cx="304800" cy="2773841"/>
          </a:xfrm>
        </p:grpSpPr>
        <p:cxnSp>
          <p:nvCxnSpPr>
            <p:cNvPr id="41" name="Straight Connector 40">
              <a:extLst>
                <a:ext uri="{FF2B5EF4-FFF2-40B4-BE49-F238E27FC236}">
                  <a16:creationId xmlns:a16="http://schemas.microsoft.com/office/drawing/2014/main" id="{FE483602-62F9-474D-9C9B-5EE4CD7671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D7D1AC0-A6C7-40E3-9841-F34AC831A4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951C4DD-7427-497D-9DE3-9D731D3F45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EE18298-0BF5-4D7A-921A-2F4186E8D9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Oval 45">
            <a:extLst>
              <a:ext uri="{FF2B5EF4-FFF2-40B4-BE49-F238E27FC236}">
                <a16:creationId xmlns:a16="http://schemas.microsoft.com/office/drawing/2014/main" id="{773AEA78-C03B-40B7-9D11-DC022119D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600000">
            <a:off x="9137133" y="4270842"/>
            <a:ext cx="1423414" cy="1897885"/>
          </a:xfrm>
          <a:prstGeom prst="ellipse">
            <a:avLst/>
          </a:prstGeom>
          <a:gradFill>
            <a:gsLst>
              <a:gs pos="0">
                <a:schemeClr val="tx2">
                  <a:lumMod val="75000"/>
                  <a:alpha val="10000"/>
                </a:schemeClr>
              </a:gs>
              <a:gs pos="100000">
                <a:schemeClr val="tx2">
                  <a:lumMod val="60000"/>
                  <a:lumOff val="4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5967979" y="4018144"/>
            <a:ext cx="4161833" cy="2129599"/>
          </a:xfrm>
          <a:prstGeom prst="rect">
            <a:avLst/>
          </a:prstGeom>
          <a:noFill/>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28600">
              <a:lnSpc>
                <a:spcPct val="90000"/>
              </a:lnSpc>
            </a:pPr>
            <a:r>
              <a:rPr lang="en-US" sz="1600">
                <a:solidFill>
                  <a:schemeClr val="bg1"/>
                </a:solidFill>
              </a:rPr>
              <a:t>This screenshot should show the “VM-Status-Change” action group on the </a:t>
            </a:r>
            <a:r>
              <a:rPr lang="en-US" sz="1600" i="1">
                <a:solidFill>
                  <a:schemeClr val="bg1"/>
                </a:solidFill>
              </a:rPr>
              <a:t>Manage actions </a:t>
            </a:r>
            <a:r>
              <a:rPr lang="en-US" sz="1600">
                <a:solidFill>
                  <a:schemeClr val="bg1"/>
                </a:solidFill>
              </a:rPr>
              <a:t>page. </a:t>
            </a:r>
            <a:endParaRPr lang="en-US" sz="1600" u="sng">
              <a:solidFill>
                <a:schemeClr val="bg1"/>
              </a:solidFill>
            </a:endParaRPr>
          </a:p>
        </p:txBody>
      </p:sp>
    </p:spTree>
    <p:extLst>
      <p:ext uri="{BB962C8B-B14F-4D97-AF65-F5344CB8AC3E}">
        <p14:creationId xmlns:p14="http://schemas.microsoft.com/office/powerpoint/2010/main" val="2064559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6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000" y="2075420"/>
            <a:ext cx="9036544" cy="4093306"/>
            <a:chOff x="1" y="2075420"/>
            <a:chExt cx="12048729" cy="4093306"/>
          </a:xfrm>
        </p:grpSpPr>
        <p:sp>
          <p:nvSpPr>
            <p:cNvPr id="17" name="Oval 16">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03053" y="1131513"/>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68654" y="317579"/>
            <a:ext cx="411480" cy="549007"/>
            <a:chOff x="7029447" y="3514725"/>
            <a:chExt cx="1285875" cy="549007"/>
          </a:xfrm>
        </p:grpSpPr>
        <p:cxnSp>
          <p:nvCxnSpPr>
            <p:cNvPr id="27" name="Straight Connector 26">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4" name="Content Placeholder 3" descr="Graphical user interface, text, application&#10;&#10;Description automatically generated">
            <a:extLst>
              <a:ext uri="{FF2B5EF4-FFF2-40B4-BE49-F238E27FC236}">
                <a16:creationId xmlns:a16="http://schemas.microsoft.com/office/drawing/2014/main" id="{A268D9CA-D7CF-97E6-844E-3A69E9995F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99" r="-577" b="1"/>
          <a:stretch/>
        </p:blipFill>
        <p:spPr>
          <a:xfrm>
            <a:off x="1706707" y="330949"/>
            <a:ext cx="8803864" cy="4168798"/>
          </a:xfrm>
          <a:prstGeom prst="rect">
            <a:avLst/>
          </a:prstGeom>
        </p:spPr>
      </p:pic>
      <p:grpSp>
        <p:nvGrpSpPr>
          <p:cNvPr id="32" name="Group 31">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841544" y="536210"/>
            <a:ext cx="304800" cy="322326"/>
            <a:chOff x="215328" y="-46937"/>
            <a:chExt cx="304800" cy="2773841"/>
          </a:xfrm>
        </p:grpSpPr>
        <p:cxnSp>
          <p:nvCxnSpPr>
            <p:cNvPr id="33" name="Straight Connector 32">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8" name="Rectangle 37">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4001"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878216" y="5940561"/>
            <a:ext cx="1285875" cy="549007"/>
            <a:chOff x="7029447" y="3514725"/>
            <a:chExt cx="1285875" cy="549007"/>
          </a:xfrm>
        </p:grpSpPr>
        <p:cxnSp>
          <p:nvCxnSpPr>
            <p:cNvPr id="41" name="Straight Connector 40">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7" name="Title 1">
            <a:extLst>
              <a:ext uri="{FF2B5EF4-FFF2-40B4-BE49-F238E27FC236}">
                <a16:creationId xmlns:a16="http://schemas.microsoft.com/office/drawing/2014/main" id="{12570DED-E942-4274-A5C5-61D0403EDC64}"/>
              </a:ext>
            </a:extLst>
          </p:cNvPr>
          <p:cNvSpPr txBox="1">
            <a:spLocks/>
          </p:cNvSpPr>
          <p:nvPr/>
        </p:nvSpPr>
        <p:spPr>
          <a:xfrm>
            <a:off x="2342808" y="4814320"/>
            <a:ext cx="3426795" cy="2129586"/>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defRPr/>
            </a:pPr>
            <a:r>
              <a:rPr lang="en-US" sz="4200" dirty="0">
                <a:solidFill>
                  <a:schemeClr val="bg1"/>
                </a:solidFill>
              </a:rPr>
              <a:t>Setting up Alert Rules</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5571757" y="5215869"/>
            <a:ext cx="4255578" cy="2129599"/>
          </a:xfrm>
          <a:prstGeom prst="rect">
            <a:avLst/>
          </a:prstGeom>
          <a:noFill/>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28600">
              <a:lnSpc>
                <a:spcPct val="90000"/>
              </a:lnSpc>
            </a:pPr>
            <a:r>
              <a:rPr lang="en-US" sz="1600" dirty="0">
                <a:solidFill>
                  <a:schemeClr val="bg1"/>
                </a:solidFill>
              </a:rPr>
              <a:t>This screenshot should show the </a:t>
            </a:r>
            <a:r>
              <a:rPr lang="en-US" sz="1600" i="1" dirty="0">
                <a:solidFill>
                  <a:schemeClr val="bg1"/>
                </a:solidFill>
              </a:rPr>
              <a:t>Alert rules</a:t>
            </a:r>
            <a:r>
              <a:rPr lang="en-US" sz="1600" dirty="0">
                <a:solidFill>
                  <a:schemeClr val="bg1"/>
                </a:solidFill>
              </a:rPr>
              <a:t> window showing the </a:t>
            </a:r>
            <a:r>
              <a:rPr lang="en-US" sz="1600" i="1" dirty="0">
                <a:solidFill>
                  <a:schemeClr val="bg1"/>
                </a:solidFill>
              </a:rPr>
              <a:t>VM-Deallocate</a:t>
            </a:r>
            <a:r>
              <a:rPr lang="en-US" sz="1600" dirty="0">
                <a:solidFill>
                  <a:schemeClr val="bg1"/>
                </a:solidFill>
              </a:rPr>
              <a:t> and </a:t>
            </a:r>
            <a:r>
              <a:rPr lang="en-US" sz="1600" i="1" dirty="0">
                <a:solidFill>
                  <a:schemeClr val="bg1"/>
                </a:solidFill>
              </a:rPr>
              <a:t>VM-Restart</a:t>
            </a:r>
            <a:r>
              <a:rPr lang="en-US" sz="1600" dirty="0">
                <a:solidFill>
                  <a:schemeClr val="bg1"/>
                </a:solidFill>
              </a:rPr>
              <a:t> rules. </a:t>
            </a:r>
          </a:p>
        </p:txBody>
      </p:sp>
    </p:spTree>
    <p:extLst>
      <p:ext uri="{BB962C8B-B14F-4D97-AF65-F5344CB8AC3E}">
        <p14:creationId xmlns:p14="http://schemas.microsoft.com/office/powerpoint/2010/main" val="1306514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6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000" y="2075420"/>
            <a:ext cx="9036544" cy="4093306"/>
            <a:chOff x="1" y="2075420"/>
            <a:chExt cx="12048729" cy="4093306"/>
          </a:xfrm>
        </p:grpSpPr>
        <p:sp>
          <p:nvSpPr>
            <p:cNvPr id="17" name="Oval 16">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03053" y="1131513"/>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68654" y="317579"/>
            <a:ext cx="411480" cy="549007"/>
            <a:chOff x="7029447" y="3514725"/>
            <a:chExt cx="1285875" cy="549007"/>
          </a:xfrm>
        </p:grpSpPr>
        <p:cxnSp>
          <p:nvCxnSpPr>
            <p:cNvPr id="27" name="Straight Connector 26">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4" name="Content Placeholder 3" descr="Text&#10;&#10;Description automatically generated">
            <a:extLst>
              <a:ext uri="{FF2B5EF4-FFF2-40B4-BE49-F238E27FC236}">
                <a16:creationId xmlns:a16="http://schemas.microsoft.com/office/drawing/2014/main" id="{36F457D8-1794-41E2-98F9-4864CEE35D5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306" b="535"/>
          <a:stretch/>
        </p:blipFill>
        <p:spPr>
          <a:xfrm>
            <a:off x="1972445" y="317578"/>
            <a:ext cx="8138333" cy="5023608"/>
          </a:xfrm>
          <a:prstGeom prst="rect">
            <a:avLst/>
          </a:prstGeom>
        </p:spPr>
      </p:pic>
      <p:grpSp>
        <p:nvGrpSpPr>
          <p:cNvPr id="32" name="Group 31">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841544" y="536210"/>
            <a:ext cx="304800" cy="322326"/>
            <a:chOff x="215328" y="-46937"/>
            <a:chExt cx="304800" cy="2773841"/>
          </a:xfrm>
        </p:grpSpPr>
        <p:cxnSp>
          <p:nvCxnSpPr>
            <p:cNvPr id="33" name="Straight Connector 32">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8" name="Rectangle 37">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4001"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878216" y="5940561"/>
            <a:ext cx="1285875" cy="549007"/>
            <a:chOff x="7029447" y="3514725"/>
            <a:chExt cx="1285875" cy="549007"/>
          </a:xfrm>
        </p:grpSpPr>
        <p:cxnSp>
          <p:nvCxnSpPr>
            <p:cNvPr id="41" name="Straight Connector 40">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7" name="Title 1">
            <a:extLst>
              <a:ext uri="{FF2B5EF4-FFF2-40B4-BE49-F238E27FC236}">
                <a16:creationId xmlns:a16="http://schemas.microsoft.com/office/drawing/2014/main" id="{12570DED-E942-4274-A5C5-61D0403EDC64}"/>
              </a:ext>
            </a:extLst>
          </p:cNvPr>
          <p:cNvSpPr txBox="1">
            <a:spLocks/>
          </p:cNvSpPr>
          <p:nvPr/>
        </p:nvSpPr>
        <p:spPr>
          <a:xfrm>
            <a:off x="1867612" y="5610905"/>
            <a:ext cx="3426795" cy="2129586"/>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defRPr/>
            </a:pPr>
            <a:r>
              <a:rPr lang="en-US" sz="4200" dirty="0">
                <a:solidFill>
                  <a:schemeClr val="bg1"/>
                </a:solidFill>
              </a:rPr>
              <a:t>Testing Alerts</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5597631" y="5528001"/>
            <a:ext cx="4255578" cy="2129599"/>
          </a:xfrm>
          <a:prstGeom prst="rect">
            <a:avLst/>
          </a:prstGeom>
          <a:noFill/>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28600">
              <a:lnSpc>
                <a:spcPct val="90000"/>
              </a:lnSpc>
            </a:pPr>
            <a:r>
              <a:rPr lang="en-US" sz="1600" dirty="0">
                <a:solidFill>
                  <a:schemeClr val="bg1"/>
                </a:solidFill>
              </a:rPr>
              <a:t>This screenshot should show the </a:t>
            </a:r>
            <a:r>
              <a:rPr lang="en-US" sz="1600" i="1" dirty="0">
                <a:solidFill>
                  <a:schemeClr val="bg1"/>
                </a:solidFill>
              </a:rPr>
              <a:t>‘VM-Restart’ was activated </a:t>
            </a:r>
            <a:r>
              <a:rPr lang="en-US" sz="1600" dirty="0">
                <a:solidFill>
                  <a:schemeClr val="bg1"/>
                </a:solidFill>
              </a:rPr>
              <a:t>email message with the date and time of the alert.</a:t>
            </a:r>
            <a:endParaRPr lang="en-US" sz="1600" u="sng" dirty="0">
              <a:solidFill>
                <a:schemeClr val="bg1"/>
              </a:solidFill>
            </a:endParaRPr>
          </a:p>
        </p:txBody>
      </p:sp>
    </p:spTree>
    <p:extLst>
      <p:ext uri="{BB962C8B-B14F-4D97-AF65-F5344CB8AC3E}">
        <p14:creationId xmlns:p14="http://schemas.microsoft.com/office/powerpoint/2010/main" val="363794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6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000" y="2075420"/>
            <a:ext cx="9036544" cy="4093306"/>
            <a:chOff x="1" y="2075420"/>
            <a:chExt cx="12048729" cy="4093306"/>
          </a:xfrm>
        </p:grpSpPr>
        <p:sp>
          <p:nvSpPr>
            <p:cNvPr id="17" name="Oval 16">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03053" y="1131513"/>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68654" y="317579"/>
            <a:ext cx="411480" cy="549007"/>
            <a:chOff x="7029447" y="3514725"/>
            <a:chExt cx="1285875" cy="549007"/>
          </a:xfrm>
        </p:grpSpPr>
        <p:cxnSp>
          <p:nvCxnSpPr>
            <p:cNvPr id="27" name="Straight Connector 26">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4" name="Content Placeholder 3" descr="Text&#10;&#10;Description automatically generated">
            <a:extLst>
              <a:ext uri="{FF2B5EF4-FFF2-40B4-BE49-F238E27FC236}">
                <a16:creationId xmlns:a16="http://schemas.microsoft.com/office/drawing/2014/main" id="{EF4AEFF0-432E-9216-4AA5-47FDAA2162A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74" b="1160"/>
          <a:stretch/>
        </p:blipFill>
        <p:spPr>
          <a:xfrm>
            <a:off x="1993943" y="152403"/>
            <a:ext cx="8138333" cy="5284945"/>
          </a:xfrm>
          <a:prstGeom prst="rect">
            <a:avLst/>
          </a:prstGeom>
        </p:spPr>
      </p:pic>
      <p:grpSp>
        <p:nvGrpSpPr>
          <p:cNvPr id="32" name="Group 31">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841544" y="536210"/>
            <a:ext cx="304800" cy="322326"/>
            <a:chOff x="215328" y="-46937"/>
            <a:chExt cx="304800" cy="2773841"/>
          </a:xfrm>
        </p:grpSpPr>
        <p:cxnSp>
          <p:nvCxnSpPr>
            <p:cNvPr id="33" name="Straight Connector 32">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8" name="Rectangle 37">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4001"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878216" y="5940561"/>
            <a:ext cx="1285875" cy="549007"/>
            <a:chOff x="7029447" y="3514725"/>
            <a:chExt cx="1285875" cy="549007"/>
          </a:xfrm>
        </p:grpSpPr>
        <p:cxnSp>
          <p:nvCxnSpPr>
            <p:cNvPr id="41" name="Straight Connector 40">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7" name="Title 1">
            <a:extLst>
              <a:ext uri="{FF2B5EF4-FFF2-40B4-BE49-F238E27FC236}">
                <a16:creationId xmlns:a16="http://schemas.microsoft.com/office/drawing/2014/main" id="{12570DED-E942-4274-A5C5-61D0403EDC64}"/>
              </a:ext>
            </a:extLst>
          </p:cNvPr>
          <p:cNvSpPr txBox="1">
            <a:spLocks/>
          </p:cNvSpPr>
          <p:nvPr/>
        </p:nvSpPr>
        <p:spPr>
          <a:xfrm>
            <a:off x="1994700" y="5430539"/>
            <a:ext cx="3426795" cy="1400707"/>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defRPr/>
            </a:pPr>
            <a:r>
              <a:rPr lang="en-US" sz="4200" dirty="0">
                <a:solidFill>
                  <a:schemeClr val="bg1"/>
                </a:solidFill>
              </a:rPr>
              <a:t>Testing Alerts cont’d</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5661238" y="5779664"/>
            <a:ext cx="4255578" cy="1194742"/>
          </a:xfrm>
          <a:prstGeom prst="rect">
            <a:avLst/>
          </a:prstGeom>
          <a:noFill/>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28600">
              <a:lnSpc>
                <a:spcPct val="90000"/>
              </a:lnSpc>
            </a:pPr>
            <a:r>
              <a:rPr lang="en-US" sz="1600" dirty="0">
                <a:solidFill>
                  <a:schemeClr val="bg1"/>
                </a:solidFill>
              </a:rPr>
              <a:t>This screenshot should show the </a:t>
            </a:r>
            <a:r>
              <a:rPr lang="en-US" sz="1600" i="1" dirty="0">
                <a:solidFill>
                  <a:schemeClr val="bg1"/>
                </a:solidFill>
              </a:rPr>
              <a:t>‘VM-Deallocate’ was activated </a:t>
            </a:r>
            <a:r>
              <a:rPr lang="en-US" sz="1600" dirty="0">
                <a:solidFill>
                  <a:schemeClr val="bg1"/>
                </a:solidFill>
              </a:rPr>
              <a:t>email message with the date and time of the alert.</a:t>
            </a:r>
            <a:endParaRPr lang="en-US" sz="1600" u="sng" dirty="0">
              <a:solidFill>
                <a:schemeClr val="bg1"/>
              </a:solidFill>
            </a:endParaRPr>
          </a:p>
        </p:txBody>
      </p:sp>
    </p:spTree>
    <p:extLst>
      <p:ext uri="{BB962C8B-B14F-4D97-AF65-F5344CB8AC3E}">
        <p14:creationId xmlns:p14="http://schemas.microsoft.com/office/powerpoint/2010/main" val="1479455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7E22B-7BCB-4992-85CF-CCAF15D9C7BB}"/>
              </a:ext>
            </a:extLst>
          </p:cNvPr>
          <p:cNvSpPr>
            <a:spLocks noGrp="1"/>
          </p:cNvSpPr>
          <p:nvPr>
            <p:ph type="title"/>
          </p:nvPr>
        </p:nvSpPr>
        <p:spPr>
          <a:xfrm>
            <a:off x="1236944" y="257993"/>
            <a:ext cx="9718111" cy="1576446"/>
          </a:xfrm>
        </p:spPr>
        <p:txBody>
          <a:bodyPr anchor="ctr">
            <a:normAutofit/>
          </a:bodyPr>
          <a:lstStyle/>
          <a:p>
            <a:pPr algn="ctr"/>
            <a:r>
              <a:rPr lang="en-US" sz="5400" dirty="0">
                <a:solidFill>
                  <a:srgbClr val="FFFFFF"/>
                </a:solidFill>
              </a:rPr>
              <a:t>What I Learned</a:t>
            </a:r>
          </a:p>
        </p:txBody>
      </p:sp>
      <p:sp>
        <p:nvSpPr>
          <p:cNvPr id="5" name="Content Placeholder 4">
            <a:extLst>
              <a:ext uri="{FF2B5EF4-FFF2-40B4-BE49-F238E27FC236}">
                <a16:creationId xmlns:a16="http://schemas.microsoft.com/office/drawing/2014/main" id="{7D887247-F59A-A846-B5C1-A2D0718DFD0B}"/>
              </a:ext>
            </a:extLst>
          </p:cNvPr>
          <p:cNvSpPr>
            <a:spLocks noGrp="1"/>
          </p:cNvSpPr>
          <p:nvPr>
            <p:ph idx="1"/>
          </p:nvPr>
        </p:nvSpPr>
        <p:spPr>
          <a:xfrm>
            <a:off x="838200" y="1723163"/>
            <a:ext cx="10515600" cy="3658669"/>
          </a:xfrm>
        </p:spPr>
        <p:txBody>
          <a:bodyPr>
            <a:normAutofit/>
          </a:bodyPr>
          <a:lstStyle/>
          <a:p>
            <a:r>
              <a:rPr lang="en-US" sz="3600" dirty="0"/>
              <a:t>Fundamentals of VM Deployments in Azure</a:t>
            </a:r>
          </a:p>
          <a:p>
            <a:r>
              <a:rPr lang="en-US" sz="3600" dirty="0"/>
              <a:t>Hardening Azure VMs</a:t>
            </a:r>
          </a:p>
          <a:p>
            <a:r>
              <a:rPr lang="en-US" sz="3600" dirty="0"/>
              <a:t>Creating Storage Volumes as Required</a:t>
            </a:r>
          </a:p>
          <a:p>
            <a:r>
              <a:rPr lang="en-US" sz="3600" dirty="0"/>
              <a:t>Flexibility of Azure Cloud for Business and Projects</a:t>
            </a:r>
          </a:p>
        </p:txBody>
      </p:sp>
    </p:spTree>
    <p:extLst>
      <p:ext uri="{BB962C8B-B14F-4D97-AF65-F5344CB8AC3E}">
        <p14:creationId xmlns:p14="http://schemas.microsoft.com/office/powerpoint/2010/main" val="1370436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lue blocks and networks technology background">
            <a:extLst>
              <a:ext uri="{FF2B5EF4-FFF2-40B4-BE49-F238E27FC236}">
                <a16:creationId xmlns:a16="http://schemas.microsoft.com/office/drawing/2014/main" id="{96BD9182-C044-F9FA-096A-FEEB8DA5C8DE}"/>
              </a:ext>
            </a:extLst>
          </p:cNvPr>
          <p:cNvPicPr>
            <a:picLocks noChangeAspect="1"/>
          </p:cNvPicPr>
          <p:nvPr/>
        </p:nvPicPr>
        <p:blipFill rotWithShape="1">
          <a:blip r:embed="rId2">
            <a:alphaModFix amt="50000"/>
          </a:blip>
          <a:srcRect r="25019"/>
          <a:stretch/>
        </p:blipFill>
        <p:spPr>
          <a:xfrm>
            <a:off x="1524020" y="10"/>
            <a:ext cx="9143980" cy="6857990"/>
          </a:xfrm>
          <a:prstGeom prst="rect">
            <a:avLst/>
          </a:prstGeom>
        </p:spPr>
      </p:pic>
      <p:sp>
        <p:nvSpPr>
          <p:cNvPr id="2" name="Title 1"/>
          <p:cNvSpPr>
            <a:spLocks noGrp="1"/>
          </p:cNvSpPr>
          <p:nvPr>
            <p:ph type="ctrTitle"/>
          </p:nvPr>
        </p:nvSpPr>
        <p:spPr>
          <a:xfrm>
            <a:off x="1367975" y="1128042"/>
            <a:ext cx="9297739" cy="2578856"/>
          </a:xfrm>
        </p:spPr>
        <p:txBody>
          <a:bodyPr>
            <a:noAutofit/>
          </a:bodyPr>
          <a:lstStyle/>
          <a:p>
            <a:pPr>
              <a:lnSpc>
                <a:spcPct val="90000"/>
              </a:lnSpc>
            </a:pPr>
            <a:br>
              <a:rPr lang="en-US" sz="3200" dirty="0">
                <a:solidFill>
                  <a:srgbClr val="FFFFFF"/>
                </a:solidFill>
              </a:rPr>
            </a:br>
            <a:br>
              <a:rPr lang="en-US" sz="3200" dirty="0">
                <a:solidFill>
                  <a:srgbClr val="FFFFFF"/>
                </a:solidFill>
              </a:rPr>
            </a:br>
            <a:r>
              <a:rPr lang="en-US" dirty="0">
                <a:solidFill>
                  <a:srgbClr val="FFFFFF"/>
                </a:solidFill>
              </a:rPr>
              <a:t>Virtual Machine (VM) Instances</a:t>
            </a:r>
            <a:br>
              <a:rPr lang="en-US" sz="3200" dirty="0">
                <a:solidFill>
                  <a:srgbClr val="FFFFFF"/>
                </a:solidFill>
              </a:rPr>
            </a:br>
            <a:br>
              <a:rPr lang="en-US" sz="3200" dirty="0">
                <a:solidFill>
                  <a:srgbClr val="FFFFFF"/>
                </a:solidFill>
              </a:rPr>
            </a:br>
            <a:endParaRPr lang="en-US" sz="3200" dirty="0">
              <a:solidFill>
                <a:srgbClr val="FFFFFF"/>
              </a:solidFill>
            </a:endParaRPr>
          </a:p>
        </p:txBody>
      </p:sp>
      <p:sp>
        <p:nvSpPr>
          <p:cNvPr id="17"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4654" y="4368623"/>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101029"/>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DB8E3-5BDE-0147-A993-6F16E52A6578}"/>
              </a:ext>
            </a:extLst>
          </p:cNvPr>
          <p:cNvSpPr>
            <a:spLocks noGrp="1"/>
          </p:cNvSpPr>
          <p:nvPr>
            <p:ph type="title"/>
          </p:nvPr>
        </p:nvSpPr>
        <p:spPr>
          <a:xfrm>
            <a:off x="4064146" y="106830"/>
            <a:ext cx="4481893" cy="1478570"/>
          </a:xfrm>
        </p:spPr>
        <p:txBody>
          <a:bodyPr>
            <a:normAutofit/>
          </a:bodyPr>
          <a:lstStyle/>
          <a:p>
            <a:pPr algn="ctr"/>
            <a:r>
              <a:rPr lang="en-US" sz="5400" dirty="0"/>
              <a:t>Career skills</a:t>
            </a:r>
          </a:p>
        </p:txBody>
      </p:sp>
      <p:pic>
        <p:nvPicPr>
          <p:cNvPr id="8" name="Content Placeholder 7">
            <a:extLst>
              <a:ext uri="{FF2B5EF4-FFF2-40B4-BE49-F238E27FC236}">
                <a16:creationId xmlns:a16="http://schemas.microsoft.com/office/drawing/2014/main" id="{062D268B-D190-3540-8C7D-C4DA63C6C15B}"/>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8251165" y="3847510"/>
            <a:ext cx="1213142" cy="1213142"/>
          </a:xfrm>
        </p:spPr>
      </p:pic>
      <p:pic>
        <p:nvPicPr>
          <p:cNvPr id="68" name="Graphic 67" descr="Gears with solid fill">
            <a:extLst>
              <a:ext uri="{FF2B5EF4-FFF2-40B4-BE49-F238E27FC236}">
                <a16:creationId xmlns:a16="http://schemas.microsoft.com/office/drawing/2014/main" id="{36FF5C09-0569-2347-ADEE-7D9053D3FC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45880" y="3852818"/>
            <a:ext cx="1213142" cy="1213142"/>
          </a:xfrm>
          <a:prstGeom prst="rect">
            <a:avLst/>
          </a:prstGeom>
        </p:spPr>
      </p:pic>
      <p:pic>
        <p:nvPicPr>
          <p:cNvPr id="72" name="Graphic 71" descr="User network with solid fill">
            <a:extLst>
              <a:ext uri="{FF2B5EF4-FFF2-40B4-BE49-F238E27FC236}">
                <a16:creationId xmlns:a16="http://schemas.microsoft.com/office/drawing/2014/main" id="{8C75EADC-AB9E-D04B-846D-27027D4A261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00717" y="1858093"/>
            <a:ext cx="1213142" cy="1213142"/>
          </a:xfrm>
          <a:prstGeom prst="rect">
            <a:avLst/>
          </a:prstGeom>
        </p:spPr>
      </p:pic>
      <p:pic>
        <p:nvPicPr>
          <p:cNvPr id="74" name="Graphic 73" descr="Computer with solid fill">
            <a:extLst>
              <a:ext uri="{FF2B5EF4-FFF2-40B4-BE49-F238E27FC236}">
                <a16:creationId xmlns:a16="http://schemas.microsoft.com/office/drawing/2014/main" id="{D19BFC1D-EB4B-1140-BEC5-354FD312A20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99128" y="1805697"/>
            <a:ext cx="1213142" cy="1213142"/>
          </a:xfrm>
          <a:prstGeom prst="rect">
            <a:avLst/>
          </a:prstGeom>
        </p:spPr>
      </p:pic>
      <p:pic>
        <p:nvPicPr>
          <p:cNvPr id="78" name="Graphic 77" descr="Robot with solid fill">
            <a:extLst>
              <a:ext uri="{FF2B5EF4-FFF2-40B4-BE49-F238E27FC236}">
                <a16:creationId xmlns:a16="http://schemas.microsoft.com/office/drawing/2014/main" id="{3C8DF04F-09CF-F740-ADE7-B782A2464C6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98522" y="3847510"/>
            <a:ext cx="1213142" cy="1213142"/>
          </a:xfrm>
          <a:prstGeom prst="rect">
            <a:avLst/>
          </a:prstGeom>
        </p:spPr>
      </p:pic>
      <p:sp>
        <p:nvSpPr>
          <p:cNvPr id="82" name="TextBox 81">
            <a:extLst>
              <a:ext uri="{FF2B5EF4-FFF2-40B4-BE49-F238E27FC236}">
                <a16:creationId xmlns:a16="http://schemas.microsoft.com/office/drawing/2014/main" id="{AD7C971B-CD7C-EE42-9A84-BD8E5F1D9F8E}"/>
              </a:ext>
            </a:extLst>
          </p:cNvPr>
          <p:cNvSpPr txBox="1"/>
          <p:nvPr/>
        </p:nvSpPr>
        <p:spPr>
          <a:xfrm>
            <a:off x="2642572" y="4952982"/>
            <a:ext cx="2548626" cy="646331"/>
          </a:xfrm>
          <a:prstGeom prst="rect">
            <a:avLst/>
          </a:prstGeom>
          <a:noFill/>
        </p:spPr>
        <p:txBody>
          <a:bodyPr wrap="square" rtlCol="0">
            <a:spAutoFit/>
          </a:bodyPr>
          <a:lstStyle/>
          <a:p>
            <a:pPr algn="ctr"/>
            <a:r>
              <a:rPr lang="en-US" dirty="0"/>
              <a:t>Operating System Fundamentals</a:t>
            </a:r>
          </a:p>
        </p:txBody>
      </p:sp>
      <p:sp>
        <p:nvSpPr>
          <p:cNvPr id="83" name="TextBox 82">
            <a:extLst>
              <a:ext uri="{FF2B5EF4-FFF2-40B4-BE49-F238E27FC236}">
                <a16:creationId xmlns:a16="http://schemas.microsoft.com/office/drawing/2014/main" id="{4B783035-22AB-D645-845F-29F939A105C4}"/>
              </a:ext>
            </a:extLst>
          </p:cNvPr>
          <p:cNvSpPr txBox="1"/>
          <p:nvPr/>
        </p:nvSpPr>
        <p:spPr>
          <a:xfrm>
            <a:off x="3759185" y="2986190"/>
            <a:ext cx="2548628" cy="646331"/>
          </a:xfrm>
          <a:prstGeom prst="rect">
            <a:avLst/>
          </a:prstGeom>
          <a:noFill/>
        </p:spPr>
        <p:txBody>
          <a:bodyPr wrap="square" rtlCol="0">
            <a:spAutoFit/>
          </a:bodyPr>
          <a:lstStyle/>
          <a:p>
            <a:pPr algn="ctr"/>
            <a:r>
              <a:rPr lang="en-US" dirty="0"/>
              <a:t>Hardware /</a:t>
            </a:r>
          </a:p>
          <a:p>
            <a:pPr algn="ctr"/>
            <a:r>
              <a:rPr lang="en-US" dirty="0"/>
              <a:t>Device Knowledge</a:t>
            </a:r>
          </a:p>
        </p:txBody>
      </p:sp>
      <p:sp>
        <p:nvSpPr>
          <p:cNvPr id="84" name="TextBox 83">
            <a:extLst>
              <a:ext uri="{FF2B5EF4-FFF2-40B4-BE49-F238E27FC236}">
                <a16:creationId xmlns:a16="http://schemas.microsoft.com/office/drawing/2014/main" id="{1028C0FF-FB78-B149-A045-459DBCC6D8E8}"/>
              </a:ext>
            </a:extLst>
          </p:cNvPr>
          <p:cNvSpPr txBox="1"/>
          <p:nvPr/>
        </p:nvSpPr>
        <p:spPr>
          <a:xfrm>
            <a:off x="6387825" y="2986189"/>
            <a:ext cx="2211507" cy="646331"/>
          </a:xfrm>
          <a:prstGeom prst="rect">
            <a:avLst/>
          </a:prstGeom>
          <a:noFill/>
        </p:spPr>
        <p:txBody>
          <a:bodyPr wrap="square" rtlCol="0">
            <a:spAutoFit/>
          </a:bodyPr>
          <a:lstStyle/>
          <a:p>
            <a:pPr algn="ctr"/>
            <a:r>
              <a:rPr lang="en-US" dirty="0"/>
              <a:t>Networking/</a:t>
            </a:r>
          </a:p>
          <a:p>
            <a:pPr algn="ctr"/>
            <a:r>
              <a:rPr lang="en-US" dirty="0"/>
              <a:t>Connectivity</a:t>
            </a:r>
          </a:p>
        </p:txBody>
      </p:sp>
      <p:sp>
        <p:nvSpPr>
          <p:cNvPr id="86" name="TextBox 85">
            <a:extLst>
              <a:ext uri="{FF2B5EF4-FFF2-40B4-BE49-F238E27FC236}">
                <a16:creationId xmlns:a16="http://schemas.microsoft.com/office/drawing/2014/main" id="{397E34AB-F60B-0E4E-BA80-B59DB0E0542E}"/>
              </a:ext>
            </a:extLst>
          </p:cNvPr>
          <p:cNvSpPr txBox="1"/>
          <p:nvPr/>
        </p:nvSpPr>
        <p:spPr>
          <a:xfrm>
            <a:off x="5344485" y="5086882"/>
            <a:ext cx="2152550" cy="369332"/>
          </a:xfrm>
          <a:prstGeom prst="rect">
            <a:avLst/>
          </a:prstGeom>
          <a:noFill/>
        </p:spPr>
        <p:txBody>
          <a:bodyPr wrap="square" rtlCol="0">
            <a:spAutoFit/>
          </a:bodyPr>
          <a:lstStyle/>
          <a:p>
            <a:pPr algn="ctr"/>
            <a:r>
              <a:rPr lang="en-US" dirty="0"/>
              <a:t>Automation</a:t>
            </a:r>
          </a:p>
        </p:txBody>
      </p:sp>
      <p:sp>
        <p:nvSpPr>
          <p:cNvPr id="87" name="TextBox 86">
            <a:extLst>
              <a:ext uri="{FF2B5EF4-FFF2-40B4-BE49-F238E27FC236}">
                <a16:creationId xmlns:a16="http://schemas.microsoft.com/office/drawing/2014/main" id="{45D621B8-8A87-B446-8C85-F596D50E7029}"/>
              </a:ext>
            </a:extLst>
          </p:cNvPr>
          <p:cNvSpPr txBox="1"/>
          <p:nvPr/>
        </p:nvSpPr>
        <p:spPr>
          <a:xfrm>
            <a:off x="8213394" y="5086882"/>
            <a:ext cx="1313363" cy="369332"/>
          </a:xfrm>
          <a:prstGeom prst="rect">
            <a:avLst/>
          </a:prstGeom>
          <a:noFill/>
        </p:spPr>
        <p:txBody>
          <a:bodyPr wrap="square" rtlCol="0">
            <a:spAutoFit/>
          </a:bodyPr>
          <a:lstStyle/>
          <a:p>
            <a:pPr algn="ctr"/>
            <a:r>
              <a:rPr lang="en-US" dirty="0"/>
              <a:t>Security</a:t>
            </a:r>
          </a:p>
        </p:txBody>
      </p:sp>
    </p:spTree>
    <p:extLst>
      <p:ext uri="{BB962C8B-B14F-4D97-AF65-F5344CB8AC3E}">
        <p14:creationId xmlns:p14="http://schemas.microsoft.com/office/powerpoint/2010/main" val="3513700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7E22B-7BCB-4992-85CF-CCAF15D9C7BB}"/>
              </a:ext>
            </a:extLst>
          </p:cNvPr>
          <p:cNvSpPr>
            <a:spLocks noGrp="1"/>
          </p:cNvSpPr>
          <p:nvPr>
            <p:ph type="title"/>
          </p:nvPr>
        </p:nvSpPr>
        <p:spPr>
          <a:xfrm>
            <a:off x="1236944" y="257993"/>
            <a:ext cx="9718111" cy="1576446"/>
          </a:xfrm>
        </p:spPr>
        <p:txBody>
          <a:bodyPr anchor="ctr">
            <a:normAutofit/>
          </a:bodyPr>
          <a:lstStyle/>
          <a:p>
            <a:pPr algn="ctr"/>
            <a:r>
              <a:rPr lang="en-US" sz="5400" dirty="0">
                <a:solidFill>
                  <a:srgbClr val="FFFFFF"/>
                </a:solidFill>
              </a:rPr>
              <a:t>Challenges</a:t>
            </a:r>
          </a:p>
        </p:txBody>
      </p:sp>
      <p:sp>
        <p:nvSpPr>
          <p:cNvPr id="5" name="Content Placeholder 4">
            <a:extLst>
              <a:ext uri="{FF2B5EF4-FFF2-40B4-BE49-F238E27FC236}">
                <a16:creationId xmlns:a16="http://schemas.microsoft.com/office/drawing/2014/main" id="{7D887247-F59A-A846-B5C1-A2D0718DFD0B}"/>
              </a:ext>
            </a:extLst>
          </p:cNvPr>
          <p:cNvSpPr>
            <a:spLocks noGrp="1"/>
          </p:cNvSpPr>
          <p:nvPr>
            <p:ph idx="1"/>
          </p:nvPr>
        </p:nvSpPr>
        <p:spPr>
          <a:xfrm>
            <a:off x="838200" y="1723163"/>
            <a:ext cx="10515600" cy="3658669"/>
          </a:xfrm>
        </p:spPr>
        <p:txBody>
          <a:bodyPr>
            <a:normAutofit lnSpcReduction="10000"/>
          </a:bodyPr>
          <a:lstStyle/>
          <a:p>
            <a:r>
              <a:rPr lang="en-US" sz="3600" dirty="0"/>
              <a:t>Understanding Azure Centric Terminology</a:t>
            </a:r>
          </a:p>
          <a:p>
            <a:r>
              <a:rPr lang="en-US" sz="3600" dirty="0"/>
              <a:t>Limitations on Student Subscription Account</a:t>
            </a:r>
          </a:p>
          <a:p>
            <a:r>
              <a:rPr lang="en-US" sz="3600" dirty="0"/>
              <a:t>Cost Prohibitive Actions due to Variety of Azure Services</a:t>
            </a:r>
          </a:p>
          <a:p>
            <a:r>
              <a:rPr lang="en-US" sz="3600" dirty="0"/>
              <a:t>Reminder to Remove Resource Groups after Completing projects to prevent recurring costs.</a:t>
            </a:r>
          </a:p>
        </p:txBody>
      </p:sp>
    </p:spTree>
    <p:extLst>
      <p:ext uri="{BB962C8B-B14F-4D97-AF65-F5344CB8AC3E}">
        <p14:creationId xmlns:p14="http://schemas.microsoft.com/office/powerpoint/2010/main" val="3013060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7E22B-7BCB-4992-85CF-CCAF15D9C7BB}"/>
              </a:ext>
            </a:extLst>
          </p:cNvPr>
          <p:cNvSpPr>
            <a:spLocks noGrp="1"/>
          </p:cNvSpPr>
          <p:nvPr>
            <p:ph type="title"/>
          </p:nvPr>
        </p:nvSpPr>
        <p:spPr>
          <a:xfrm>
            <a:off x="1236944" y="87607"/>
            <a:ext cx="9718111" cy="1576446"/>
          </a:xfrm>
        </p:spPr>
        <p:txBody>
          <a:bodyPr anchor="ctr">
            <a:normAutofit/>
          </a:bodyPr>
          <a:lstStyle/>
          <a:p>
            <a:pPr algn="ctr"/>
            <a:r>
              <a:rPr lang="en-US" sz="5400" dirty="0">
                <a:solidFill>
                  <a:srgbClr val="FFFFFF"/>
                </a:solidFill>
              </a:rPr>
              <a:t>Conclusion</a:t>
            </a:r>
          </a:p>
        </p:txBody>
      </p:sp>
      <p:sp>
        <p:nvSpPr>
          <p:cNvPr id="5" name="Content Placeholder 4">
            <a:extLst>
              <a:ext uri="{FF2B5EF4-FFF2-40B4-BE49-F238E27FC236}">
                <a16:creationId xmlns:a16="http://schemas.microsoft.com/office/drawing/2014/main" id="{7D887247-F59A-A846-B5C1-A2D0718DFD0B}"/>
              </a:ext>
            </a:extLst>
          </p:cNvPr>
          <p:cNvSpPr>
            <a:spLocks noGrp="1"/>
          </p:cNvSpPr>
          <p:nvPr>
            <p:ph idx="1"/>
          </p:nvPr>
        </p:nvSpPr>
        <p:spPr>
          <a:xfrm>
            <a:off x="838200" y="1664053"/>
            <a:ext cx="10515600" cy="3428083"/>
          </a:xfrm>
        </p:spPr>
        <p:txBody>
          <a:bodyPr>
            <a:normAutofit/>
          </a:bodyPr>
          <a:lstStyle/>
          <a:p>
            <a:r>
              <a:rPr lang="en-US" sz="2800" dirty="0"/>
              <a:t>Each Cloud Service (ex. Azure / AWS / Google) provide a variety of Cloud solutions for customers.</a:t>
            </a:r>
          </a:p>
          <a:p>
            <a:r>
              <a:rPr lang="en-US" sz="2800" dirty="0"/>
              <a:t>It is easy to deploy an Azure VM and provision remote access.</a:t>
            </a:r>
          </a:p>
          <a:p>
            <a:r>
              <a:rPr lang="en-US" sz="2800" dirty="0"/>
              <a:t>The benefit to using cloud services versus traditional on-prem is evident through significant cost savings!</a:t>
            </a:r>
          </a:p>
        </p:txBody>
      </p:sp>
    </p:spTree>
    <p:extLst>
      <p:ext uri="{BB962C8B-B14F-4D97-AF65-F5344CB8AC3E}">
        <p14:creationId xmlns:p14="http://schemas.microsoft.com/office/powerpoint/2010/main" val="1087633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522267"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Graphical user interface, application&#10;&#10;Description automatically generated">
            <a:extLst>
              <a:ext uri="{FF2B5EF4-FFF2-40B4-BE49-F238E27FC236}">
                <a16:creationId xmlns:a16="http://schemas.microsoft.com/office/drawing/2014/main" id="{83C995B8-984D-6B4D-D849-87E4C3A66B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54426" y="510264"/>
            <a:ext cx="5270675" cy="5837472"/>
          </a:xfr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032747" y="2044349"/>
            <a:ext cx="2114978" cy="219747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sz="1600"/>
              <a:t>This screenshot should show the </a:t>
            </a:r>
            <a:r>
              <a:rPr lang="en-US" sz="1600" i="1"/>
              <a:t>NETW211VM</a:t>
            </a:r>
            <a:r>
              <a:rPr lang="en-US" sz="1600"/>
              <a:t> page with information such as the resource group name, subscription, public IP address, etc. </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866901" y="510265"/>
            <a:ext cx="2321859" cy="12438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3100">
                <a:solidFill>
                  <a:schemeClr val="dk1"/>
                </a:solidFill>
                <a:latin typeface="+mn-lt"/>
                <a:ea typeface="+mn-ea"/>
                <a:cs typeface="+mn-cs"/>
              </a:rPr>
              <a:t>Deploying a VM in Azure</a:t>
            </a:r>
          </a:p>
        </p:txBody>
      </p:sp>
    </p:spTree>
    <p:extLst>
      <p:ext uri="{BB962C8B-B14F-4D97-AF65-F5344CB8AC3E}">
        <p14:creationId xmlns:p14="http://schemas.microsoft.com/office/powerpoint/2010/main" val="2319773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1">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6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3">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15">
            <a:extLst>
              <a:ext uri="{FF2B5EF4-FFF2-40B4-BE49-F238E27FC236}">
                <a16:creationId xmlns:a16="http://schemas.microsoft.com/office/drawing/2014/main" id="{913B067F-3154-4968-A886-DF93A787E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000" y="2075420"/>
            <a:ext cx="9036544" cy="4093306"/>
            <a:chOff x="1" y="2075420"/>
            <a:chExt cx="12048729" cy="4093306"/>
          </a:xfrm>
        </p:grpSpPr>
        <p:sp>
          <p:nvSpPr>
            <p:cNvPr id="17" name="Oval 16">
              <a:extLst>
                <a:ext uri="{FF2B5EF4-FFF2-40B4-BE49-F238E27FC236}">
                  <a16:creationId xmlns:a16="http://schemas.microsoft.com/office/drawing/2014/main" id="{97583D6C-C05B-47AB-8540-B2700B82A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17">
              <a:extLst>
                <a:ext uri="{FF2B5EF4-FFF2-40B4-BE49-F238E27FC236}">
                  <a16:creationId xmlns:a16="http://schemas.microsoft.com/office/drawing/2014/main" id="{6501AD91-D973-4968-95E4-4C26CFDF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C165989-F5FE-4BB6-9817-E7828CB1D6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19">
              <a:extLst>
                <a:ext uri="{FF2B5EF4-FFF2-40B4-BE49-F238E27FC236}">
                  <a16:creationId xmlns:a16="http://schemas.microsoft.com/office/drawing/2014/main" id="{6B0649CC-B912-4E82-BEA0-DA75ECB19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6BA08C17-C9A5-4FA8-ABC4-44FB3B869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0DEAC6C-553C-437E-BC17-D4495233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03053" y="1131513"/>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68654" y="317579"/>
            <a:ext cx="411480" cy="549007"/>
            <a:chOff x="7029447" y="3514725"/>
            <a:chExt cx="1285875" cy="549007"/>
          </a:xfrm>
        </p:grpSpPr>
        <p:cxnSp>
          <p:nvCxnSpPr>
            <p:cNvPr id="27" name="Straight Connector 26">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4001"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878216" y="5940561"/>
            <a:ext cx="1285875" cy="549007"/>
            <a:chOff x="7029447" y="3514725"/>
            <a:chExt cx="1285875" cy="549007"/>
          </a:xfrm>
        </p:grpSpPr>
        <p:cxnSp>
          <p:nvCxnSpPr>
            <p:cNvPr id="35" name="Straight Connector 34">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7" name="Title 1">
            <a:extLst>
              <a:ext uri="{FF2B5EF4-FFF2-40B4-BE49-F238E27FC236}">
                <a16:creationId xmlns:a16="http://schemas.microsoft.com/office/drawing/2014/main" id="{12570DED-E942-4274-A5C5-61D0403EDC64}"/>
              </a:ext>
            </a:extLst>
          </p:cNvPr>
          <p:cNvSpPr txBox="1">
            <a:spLocks/>
          </p:cNvSpPr>
          <p:nvPr/>
        </p:nvSpPr>
        <p:spPr>
          <a:xfrm>
            <a:off x="2257915" y="4082439"/>
            <a:ext cx="3803416" cy="2129586"/>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4200" dirty="0">
                <a:solidFill>
                  <a:schemeClr val="bg1"/>
                </a:solidFill>
              </a:rPr>
              <a:t>Connecting to the VM</a:t>
            </a:r>
          </a:p>
        </p:txBody>
      </p:sp>
      <p:pic>
        <p:nvPicPr>
          <p:cNvPr id="4" name="Content Placeholder 3">
            <a:extLst>
              <a:ext uri="{FF2B5EF4-FFF2-40B4-BE49-F238E27FC236}">
                <a16:creationId xmlns:a16="http://schemas.microsoft.com/office/drawing/2014/main" id="{90D83116-2C48-9764-2992-6349240AC3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7520" y="1020393"/>
            <a:ext cx="8132299" cy="2460020"/>
          </a:xfrm>
          <a:prstGeom prst="rect">
            <a:avLst/>
          </a:prstGeom>
        </p:spPr>
      </p:pic>
      <p:grpSp>
        <p:nvGrpSpPr>
          <p:cNvPr id="40" name="Group 39">
            <a:extLst>
              <a:ext uri="{FF2B5EF4-FFF2-40B4-BE49-F238E27FC236}">
                <a16:creationId xmlns:a16="http://schemas.microsoft.com/office/drawing/2014/main" id="{1F4E1649-4D1F-4A91-AF97-A254BFDD52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841544" y="830625"/>
            <a:ext cx="304800" cy="322326"/>
            <a:chOff x="215328" y="-46937"/>
            <a:chExt cx="304800" cy="2773841"/>
          </a:xfrm>
        </p:grpSpPr>
        <p:cxnSp>
          <p:nvCxnSpPr>
            <p:cNvPr id="41" name="Straight Connector 40">
              <a:extLst>
                <a:ext uri="{FF2B5EF4-FFF2-40B4-BE49-F238E27FC236}">
                  <a16:creationId xmlns:a16="http://schemas.microsoft.com/office/drawing/2014/main" id="{FE483602-62F9-474D-9C9B-5EE4CD7671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D7D1AC0-A6C7-40E3-9841-F34AC831A4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951C4DD-7427-497D-9DE3-9D731D3F45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EE18298-0BF5-4D7A-921A-2F4186E8D9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Oval 45">
            <a:extLst>
              <a:ext uri="{FF2B5EF4-FFF2-40B4-BE49-F238E27FC236}">
                <a16:creationId xmlns:a16="http://schemas.microsoft.com/office/drawing/2014/main" id="{773AEA78-C03B-40B7-9D11-DC022119D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600000">
            <a:off x="9137133" y="4270842"/>
            <a:ext cx="1423414" cy="1897885"/>
          </a:xfrm>
          <a:prstGeom prst="ellipse">
            <a:avLst/>
          </a:prstGeom>
          <a:gradFill>
            <a:gsLst>
              <a:gs pos="0">
                <a:schemeClr val="tx2">
                  <a:lumMod val="75000"/>
                  <a:alpha val="10000"/>
                </a:schemeClr>
              </a:gs>
              <a:gs pos="100000">
                <a:schemeClr val="tx2">
                  <a:lumMod val="60000"/>
                  <a:lumOff val="4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5967979" y="4018144"/>
            <a:ext cx="4161833" cy="2129599"/>
          </a:xfrm>
          <a:prstGeom prst="rect">
            <a:avLst/>
          </a:prstGeom>
          <a:noFill/>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28600">
              <a:lnSpc>
                <a:spcPct val="90000"/>
              </a:lnSpc>
            </a:pPr>
            <a:r>
              <a:rPr lang="en-US" sz="1600">
                <a:solidFill>
                  <a:schemeClr val="bg1"/>
                </a:solidFill>
              </a:rPr>
              <a:t>This screenshot should show the </a:t>
            </a:r>
            <a:r>
              <a:rPr lang="en-US" sz="1600" i="1">
                <a:solidFill>
                  <a:schemeClr val="bg1"/>
                </a:solidFill>
              </a:rPr>
              <a:t>PROPERTIES for NETW211VM </a:t>
            </a:r>
            <a:r>
              <a:rPr lang="en-US" sz="1600">
                <a:solidFill>
                  <a:schemeClr val="bg1"/>
                </a:solidFill>
              </a:rPr>
              <a:t>page, with the computer name, operating system version, hardware information, etc. </a:t>
            </a:r>
          </a:p>
        </p:txBody>
      </p:sp>
    </p:spTree>
    <p:extLst>
      <p:ext uri="{BB962C8B-B14F-4D97-AF65-F5344CB8AC3E}">
        <p14:creationId xmlns:p14="http://schemas.microsoft.com/office/powerpoint/2010/main" val="4040735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6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13B067F-3154-4968-A886-DF93A787E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000" y="2075420"/>
            <a:ext cx="9036544" cy="4093306"/>
            <a:chOff x="1" y="2075420"/>
            <a:chExt cx="12048729" cy="4093306"/>
          </a:xfrm>
        </p:grpSpPr>
        <p:sp>
          <p:nvSpPr>
            <p:cNvPr id="17" name="Oval 16">
              <a:extLst>
                <a:ext uri="{FF2B5EF4-FFF2-40B4-BE49-F238E27FC236}">
                  <a16:creationId xmlns:a16="http://schemas.microsoft.com/office/drawing/2014/main" id="{97583D6C-C05B-47AB-8540-B2700B82A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01AD91-D973-4968-95E4-4C26CFDF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C165989-F5FE-4BB6-9817-E7828CB1D6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B0649CC-B912-4E82-BEA0-DA75ECB19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6BA08C17-C9A5-4FA8-ABC4-44FB3B869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0DEAC6C-553C-437E-BC17-D4495233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03053" y="1131513"/>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68654" y="317579"/>
            <a:ext cx="411480" cy="549007"/>
            <a:chOff x="7029447" y="3514725"/>
            <a:chExt cx="1285875" cy="549007"/>
          </a:xfrm>
        </p:grpSpPr>
        <p:cxnSp>
          <p:nvCxnSpPr>
            <p:cNvPr id="27" name="Straight Connector 26">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4001"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878216" y="5940561"/>
            <a:ext cx="1285875" cy="549007"/>
            <a:chOff x="7029447" y="3514725"/>
            <a:chExt cx="1285875" cy="549007"/>
          </a:xfrm>
        </p:grpSpPr>
        <p:cxnSp>
          <p:nvCxnSpPr>
            <p:cNvPr id="35" name="Straight Connector 34">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7" name="Title 1">
            <a:extLst>
              <a:ext uri="{FF2B5EF4-FFF2-40B4-BE49-F238E27FC236}">
                <a16:creationId xmlns:a16="http://schemas.microsoft.com/office/drawing/2014/main" id="{12570DED-E942-4274-A5C5-61D0403EDC64}"/>
              </a:ext>
            </a:extLst>
          </p:cNvPr>
          <p:cNvSpPr txBox="1">
            <a:spLocks/>
          </p:cNvSpPr>
          <p:nvPr/>
        </p:nvSpPr>
        <p:spPr>
          <a:xfrm>
            <a:off x="2686631" y="4146142"/>
            <a:ext cx="3803416" cy="2129586"/>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4200" dirty="0">
                <a:solidFill>
                  <a:schemeClr val="bg1"/>
                </a:solidFill>
              </a:rPr>
              <a:t>Deleting </a:t>
            </a:r>
          </a:p>
          <a:p>
            <a:pPr algn="l">
              <a:lnSpc>
                <a:spcPct val="90000"/>
              </a:lnSpc>
              <a:spcAft>
                <a:spcPts val="600"/>
              </a:spcAft>
            </a:pPr>
            <a:r>
              <a:rPr lang="en-US" sz="4200" dirty="0">
                <a:solidFill>
                  <a:schemeClr val="bg1"/>
                </a:solidFill>
              </a:rPr>
              <a:t>the VM</a:t>
            </a:r>
          </a:p>
        </p:txBody>
      </p:sp>
      <p:pic>
        <p:nvPicPr>
          <p:cNvPr id="4" name="Content Placeholder 3" descr="Graphical user interface, text, application, email&#10;&#10;Description automatically generated">
            <a:extLst>
              <a:ext uri="{FF2B5EF4-FFF2-40B4-BE49-F238E27FC236}">
                <a16:creationId xmlns:a16="http://schemas.microsoft.com/office/drawing/2014/main" id="{C5C81C56-175A-A42E-D26A-A5F45F1819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0510" y="617779"/>
            <a:ext cx="7506316" cy="3265248"/>
          </a:xfrm>
          <a:prstGeom prst="rect">
            <a:avLst/>
          </a:prstGeom>
        </p:spPr>
      </p:pic>
      <p:grpSp>
        <p:nvGrpSpPr>
          <p:cNvPr id="40" name="Group 39">
            <a:extLst>
              <a:ext uri="{FF2B5EF4-FFF2-40B4-BE49-F238E27FC236}">
                <a16:creationId xmlns:a16="http://schemas.microsoft.com/office/drawing/2014/main" id="{1F4E1649-4D1F-4A91-AF97-A254BFDD52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841544" y="830625"/>
            <a:ext cx="304800" cy="322326"/>
            <a:chOff x="215328" y="-46937"/>
            <a:chExt cx="304800" cy="2773841"/>
          </a:xfrm>
        </p:grpSpPr>
        <p:cxnSp>
          <p:nvCxnSpPr>
            <p:cNvPr id="41" name="Straight Connector 40">
              <a:extLst>
                <a:ext uri="{FF2B5EF4-FFF2-40B4-BE49-F238E27FC236}">
                  <a16:creationId xmlns:a16="http://schemas.microsoft.com/office/drawing/2014/main" id="{FE483602-62F9-474D-9C9B-5EE4CD7671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D7D1AC0-A6C7-40E3-9841-F34AC831A4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951C4DD-7427-497D-9DE3-9D731D3F45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EE18298-0BF5-4D7A-921A-2F4186E8D9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Oval 45">
            <a:extLst>
              <a:ext uri="{FF2B5EF4-FFF2-40B4-BE49-F238E27FC236}">
                <a16:creationId xmlns:a16="http://schemas.microsoft.com/office/drawing/2014/main" id="{773AEA78-C03B-40B7-9D11-DC022119D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600000">
            <a:off x="9137133" y="4270842"/>
            <a:ext cx="1423414" cy="1897885"/>
          </a:xfrm>
          <a:prstGeom prst="ellipse">
            <a:avLst/>
          </a:prstGeom>
          <a:gradFill>
            <a:gsLst>
              <a:gs pos="0">
                <a:schemeClr val="tx2">
                  <a:lumMod val="75000"/>
                  <a:alpha val="10000"/>
                </a:schemeClr>
              </a:gs>
              <a:gs pos="100000">
                <a:schemeClr val="tx2">
                  <a:lumMod val="60000"/>
                  <a:lumOff val="4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5944289" y="4331981"/>
            <a:ext cx="4161833" cy="2129599"/>
          </a:xfrm>
          <a:prstGeom prst="rect">
            <a:avLst/>
          </a:prstGeom>
          <a:noFill/>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28600">
              <a:lnSpc>
                <a:spcPct val="90000"/>
              </a:lnSpc>
            </a:pPr>
            <a:r>
              <a:rPr lang="en-US" sz="1600" dirty="0">
                <a:solidFill>
                  <a:schemeClr val="bg1"/>
                </a:solidFill>
              </a:rPr>
              <a:t>This screenshot should show the </a:t>
            </a:r>
            <a:r>
              <a:rPr lang="en-US" sz="1600" i="1" dirty="0">
                <a:solidFill>
                  <a:schemeClr val="bg1"/>
                </a:solidFill>
              </a:rPr>
              <a:t>Resource groups </a:t>
            </a:r>
            <a:r>
              <a:rPr lang="en-US" sz="1600" dirty="0">
                <a:solidFill>
                  <a:schemeClr val="bg1"/>
                </a:solidFill>
              </a:rPr>
              <a:t>page, with the </a:t>
            </a:r>
            <a:r>
              <a:rPr lang="en-US" sz="1600" i="1" dirty="0">
                <a:solidFill>
                  <a:schemeClr val="bg1"/>
                </a:solidFill>
              </a:rPr>
              <a:t>Azure for Students </a:t>
            </a:r>
            <a:r>
              <a:rPr lang="en-US" sz="1600" dirty="0">
                <a:solidFill>
                  <a:schemeClr val="bg1"/>
                </a:solidFill>
              </a:rPr>
              <a:t>subscription selection and the “</a:t>
            </a:r>
            <a:r>
              <a:rPr lang="en-US" sz="1600" i="1" dirty="0">
                <a:solidFill>
                  <a:schemeClr val="bg1"/>
                </a:solidFill>
              </a:rPr>
              <a:t>No resource groups to display</a:t>
            </a:r>
            <a:r>
              <a:rPr lang="en-US" sz="1600" dirty="0">
                <a:solidFill>
                  <a:schemeClr val="bg1"/>
                </a:solidFill>
              </a:rPr>
              <a:t>” message.</a:t>
            </a:r>
          </a:p>
        </p:txBody>
      </p:sp>
    </p:spTree>
    <p:extLst>
      <p:ext uri="{BB962C8B-B14F-4D97-AF65-F5344CB8AC3E}">
        <p14:creationId xmlns:p14="http://schemas.microsoft.com/office/powerpoint/2010/main" val="2001388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320351-9FA2-4A26-885B-BB8F3E490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latin typeface="Calibri" panose="020F0502020204030204"/>
            </a:endParaRPr>
          </a:p>
        </p:txBody>
      </p:sp>
      <p:sp>
        <p:nvSpPr>
          <p:cNvPr id="10" name="Rectangle 9">
            <a:extLst>
              <a:ext uri="{FF2B5EF4-FFF2-40B4-BE49-F238E27FC236}">
                <a16:creationId xmlns:a16="http://schemas.microsoft.com/office/drawing/2014/main" id="{68CD2EFB-78C2-4C6E-A6B9-4ED12FAD5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srgbClr val="000000"/>
              </a:solidFill>
              <a:latin typeface="Calibri" panose="020F0502020204030204"/>
            </a:endParaRPr>
          </a:p>
        </p:txBody>
      </p:sp>
      <p:pic>
        <p:nvPicPr>
          <p:cNvPr id="4" name="Picture 3" descr="Blue blocks and networks technology background">
            <a:extLst>
              <a:ext uri="{FF2B5EF4-FFF2-40B4-BE49-F238E27FC236}">
                <a16:creationId xmlns:a16="http://schemas.microsoft.com/office/drawing/2014/main" id="{F6377A72-B3EC-7E6B-7408-0C265B4430ED}"/>
              </a:ext>
            </a:extLst>
          </p:cNvPr>
          <p:cNvPicPr>
            <a:picLocks noChangeAspect="1"/>
          </p:cNvPicPr>
          <p:nvPr/>
        </p:nvPicPr>
        <p:blipFill rotWithShape="1">
          <a:blip r:embed="rId2">
            <a:alphaModFix amt="60000"/>
          </a:blip>
          <a:srcRect r="25000" b="-446"/>
          <a:stretch/>
        </p:blipFill>
        <p:spPr>
          <a:xfrm>
            <a:off x="1524020" y="10"/>
            <a:ext cx="9143980" cy="6857990"/>
          </a:xfrm>
          <a:prstGeom prst="rect">
            <a:avLst/>
          </a:prstGeom>
        </p:spPr>
      </p:pic>
      <p:sp>
        <p:nvSpPr>
          <p:cNvPr id="2" name="Title 1"/>
          <p:cNvSpPr>
            <a:spLocks noGrp="1"/>
          </p:cNvSpPr>
          <p:nvPr>
            <p:ph type="ctrTitle"/>
          </p:nvPr>
        </p:nvSpPr>
        <p:spPr>
          <a:xfrm>
            <a:off x="2391537" y="1600200"/>
            <a:ext cx="7406640" cy="2244824"/>
          </a:xfrm>
        </p:spPr>
        <p:txBody>
          <a:bodyPr>
            <a:normAutofit fontScale="90000"/>
          </a:bodyPr>
          <a:lstStyle/>
          <a:p>
            <a:pPr algn="l">
              <a:lnSpc>
                <a:spcPct val="90000"/>
              </a:lnSpc>
            </a:pPr>
            <a:br>
              <a:rPr lang="en-US" sz="5500" dirty="0">
                <a:solidFill>
                  <a:srgbClr val="FFFFFF"/>
                </a:solidFill>
              </a:rPr>
            </a:br>
            <a:br>
              <a:rPr lang="en-US" sz="5500" dirty="0">
                <a:solidFill>
                  <a:srgbClr val="FFFFFF"/>
                </a:solidFill>
              </a:rPr>
            </a:br>
            <a:r>
              <a:rPr lang="en-US" sz="5500" dirty="0">
                <a:solidFill>
                  <a:srgbClr val="FFFFFF"/>
                </a:solidFill>
              </a:rPr>
              <a:t>Azure </a:t>
            </a:r>
            <a:r>
              <a:rPr lang="en-US" sz="5500" dirty="0" err="1">
                <a:solidFill>
                  <a:srgbClr val="FFFFFF"/>
                </a:solidFill>
              </a:rPr>
              <a:t>VNet</a:t>
            </a:r>
            <a:r>
              <a:rPr lang="en-US" sz="5500" dirty="0">
                <a:solidFill>
                  <a:srgbClr val="FFFFFF"/>
                </a:solidFill>
              </a:rPr>
              <a:t> and Subnets</a:t>
            </a:r>
            <a:br>
              <a:rPr lang="en-US" sz="5500" dirty="0">
                <a:solidFill>
                  <a:srgbClr val="FFFFFF"/>
                </a:solidFill>
              </a:rPr>
            </a:br>
            <a:br>
              <a:rPr lang="en-US" sz="5500" dirty="0">
                <a:solidFill>
                  <a:srgbClr val="FFFFFF"/>
                </a:solidFill>
              </a:rPr>
            </a:br>
            <a:endParaRPr lang="en-US" sz="5500" dirty="0">
              <a:solidFill>
                <a:srgbClr val="FFFFFF"/>
              </a:solidFill>
            </a:endParaRPr>
          </a:p>
        </p:txBody>
      </p:sp>
    </p:spTree>
    <p:extLst>
      <p:ext uri="{BB962C8B-B14F-4D97-AF65-F5344CB8AC3E}">
        <p14:creationId xmlns:p14="http://schemas.microsoft.com/office/powerpoint/2010/main" val="4151621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87864"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35820"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357934"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47999" y="1496846"/>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598278" y="1668286"/>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2143798" y="586856"/>
            <a:ext cx="3172575" cy="3387497"/>
          </a:xfrm>
        </p:spPr>
        <p:txBody>
          <a:bodyPr vert="horz" lIns="91440" tIns="45720" rIns="91440" bIns="45720" rtlCol="0" anchor="b">
            <a:normAutofit/>
          </a:bodyPr>
          <a:lstStyle/>
          <a:p>
            <a:pPr algn="r">
              <a:lnSpc>
                <a:spcPct val="90000"/>
              </a:lnSpc>
              <a:defRPr/>
            </a:pPr>
            <a:r>
              <a:rPr lang="en-US" sz="3500">
                <a:solidFill>
                  <a:srgbClr val="FFFFFF"/>
                </a:solidFill>
              </a:rPr>
              <a:t>Creating a VNet with Two Subnets</a:t>
            </a:r>
          </a:p>
        </p:txBody>
      </p:sp>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6401369" y="649481"/>
            <a:ext cx="3646835" cy="5546047"/>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nSpc>
                <a:spcPct val="90000"/>
              </a:lnSpc>
            </a:pPr>
            <a:r>
              <a:rPr lang="en-US" sz="1300" dirty="0"/>
              <a:t>1. With a /24 network prefix, how many </a:t>
            </a:r>
            <a:r>
              <a:rPr lang="en-US" sz="1300" b="1" dirty="0"/>
              <a:t>usable</a:t>
            </a:r>
            <a:r>
              <a:rPr lang="en-US" sz="1300" dirty="0"/>
              <a:t> IPv4 host addresses are there? [hint: you learned this in NETW191]</a:t>
            </a:r>
          </a:p>
          <a:p>
            <a:pPr>
              <a:lnSpc>
                <a:spcPct val="90000"/>
              </a:lnSpc>
            </a:pPr>
            <a:r>
              <a:rPr lang="en-US" sz="1300" dirty="0"/>
              <a:t>Answer here: 251</a:t>
            </a:r>
          </a:p>
          <a:p>
            <a:pPr>
              <a:lnSpc>
                <a:spcPct val="90000"/>
              </a:lnSpc>
            </a:pPr>
            <a:endParaRPr lang="en-US" sz="1300" dirty="0"/>
          </a:p>
          <a:p>
            <a:pPr indent="-228600">
              <a:lnSpc>
                <a:spcPct val="90000"/>
              </a:lnSpc>
              <a:buFont typeface="Arial" panose="020B0604020202020204" pitchFamily="34" charset="0"/>
              <a:buChar char="•"/>
            </a:pPr>
            <a:endParaRPr lang="en-US" sz="1300" dirty="0"/>
          </a:p>
          <a:p>
            <a:pPr indent="-228600">
              <a:lnSpc>
                <a:spcPct val="90000"/>
              </a:lnSpc>
              <a:buFont typeface="Arial" panose="020B0604020202020204" pitchFamily="34" charset="0"/>
              <a:buChar char="•"/>
            </a:pPr>
            <a:endParaRPr lang="en-US" sz="1300" dirty="0"/>
          </a:p>
          <a:p>
            <a:pPr>
              <a:lnSpc>
                <a:spcPct val="90000"/>
              </a:lnSpc>
            </a:pPr>
            <a:r>
              <a:rPr lang="en-US" sz="1300" dirty="0"/>
              <a:t>2. Given the answer above, why is the number of available IP addresses for Subnet0 (10.0.0.0/24) or Subnet1 (10.0.1.0/24) shown as 251? [hint: where did the missing addresses go?]</a:t>
            </a:r>
          </a:p>
          <a:p>
            <a:pPr>
              <a:lnSpc>
                <a:spcPct val="90000"/>
              </a:lnSpc>
            </a:pPr>
            <a:r>
              <a:rPr lang="en-US" sz="1300" dirty="0"/>
              <a:t>Answer here: Azure </a:t>
            </a:r>
            <a:r>
              <a:rPr lang="en-US" sz="1300" dirty="0" err="1"/>
              <a:t>VNet</a:t>
            </a:r>
            <a:r>
              <a:rPr lang="en-US" sz="1300" dirty="0"/>
              <a:t> reserves three addresses.</a:t>
            </a:r>
          </a:p>
          <a:p>
            <a:pPr>
              <a:lnSpc>
                <a:spcPct val="90000"/>
              </a:lnSpc>
            </a:pPr>
            <a:r>
              <a:rPr lang="en-US" sz="1300" dirty="0"/>
              <a:t>VNET: 192.168.0.0/24</a:t>
            </a:r>
            <a:br>
              <a:rPr lang="en-US" sz="1300" dirty="0"/>
            </a:br>
            <a:r>
              <a:rPr lang="en-US" sz="1300" dirty="0"/>
              <a:t>Network Address: 192.168.0.0</a:t>
            </a:r>
            <a:br>
              <a:rPr lang="en-US" sz="1300" dirty="0"/>
            </a:br>
            <a:r>
              <a:rPr lang="en-US" sz="1300" dirty="0"/>
              <a:t>Reserved Address: 192.168.0.1-192.168.0.3</a:t>
            </a:r>
            <a:br>
              <a:rPr lang="en-US" sz="1300" dirty="0"/>
            </a:br>
            <a:r>
              <a:rPr lang="en-US" sz="1300" dirty="0"/>
              <a:t>Broadcast Address: 192.168.0.255 </a:t>
            </a:r>
          </a:p>
          <a:p>
            <a:pPr indent="-228600">
              <a:lnSpc>
                <a:spcPct val="90000"/>
              </a:lnSpc>
              <a:buFont typeface="Arial" panose="020B0604020202020204" pitchFamily="34" charset="0"/>
              <a:buChar char="•"/>
            </a:pPr>
            <a:endParaRPr lang="en-US" sz="1300" dirty="0"/>
          </a:p>
          <a:p>
            <a:pPr indent="-228600">
              <a:lnSpc>
                <a:spcPct val="90000"/>
              </a:lnSpc>
              <a:buFont typeface="Arial" panose="020B0604020202020204" pitchFamily="34" charset="0"/>
              <a:buChar char="•"/>
            </a:pPr>
            <a:endParaRPr lang="en-US" sz="1300" dirty="0"/>
          </a:p>
          <a:p>
            <a:pPr indent="-228600">
              <a:lnSpc>
                <a:spcPct val="90000"/>
              </a:lnSpc>
              <a:buFont typeface="Arial" panose="020B0604020202020204" pitchFamily="34" charset="0"/>
              <a:buChar char="•"/>
            </a:pPr>
            <a:endParaRPr lang="en-US" sz="1300" dirty="0"/>
          </a:p>
          <a:p>
            <a:pPr>
              <a:lnSpc>
                <a:spcPct val="90000"/>
              </a:lnSpc>
            </a:pPr>
            <a:r>
              <a:rPr lang="en-US" sz="1300" dirty="0"/>
              <a:t>References:</a:t>
            </a:r>
          </a:p>
          <a:p>
            <a:pPr>
              <a:lnSpc>
                <a:spcPct val="90000"/>
              </a:lnSpc>
            </a:pPr>
            <a:r>
              <a:rPr lang="en-US" sz="1300" dirty="0"/>
              <a:t>1. IP Subnet Calculator, </a:t>
            </a:r>
            <a:r>
              <a:rPr lang="en-US" sz="1300" dirty="0">
                <a:hlinkClick r:id="rId2"/>
              </a:rPr>
              <a:t>https://www.calculator.net/ip-subnet-calculator.html</a:t>
            </a:r>
            <a:endParaRPr lang="en-US" sz="1300" dirty="0"/>
          </a:p>
          <a:p>
            <a:pPr>
              <a:lnSpc>
                <a:spcPct val="90000"/>
              </a:lnSpc>
            </a:pPr>
            <a:r>
              <a:rPr lang="en-US" sz="1300" dirty="0"/>
              <a:t>2. Azure Virtual Network frequently asked questions, </a:t>
            </a:r>
            <a:r>
              <a:rPr lang="en-US" sz="1300" dirty="0">
                <a:hlinkClick r:id="rId3"/>
              </a:rPr>
              <a:t>https://docs.microsoft.com/en-us/azure/virtual-network/virtual-networks-faq</a:t>
            </a:r>
            <a:endParaRPr lang="en-US" sz="1300" dirty="0"/>
          </a:p>
          <a:p>
            <a:pPr>
              <a:lnSpc>
                <a:spcPct val="90000"/>
              </a:lnSpc>
            </a:pPr>
            <a:r>
              <a:rPr lang="en-US" sz="1300" dirty="0"/>
              <a:t>3. NETW211 CP Guide Module 3</a:t>
            </a:r>
          </a:p>
          <a:p>
            <a:pPr>
              <a:lnSpc>
                <a:spcPct val="90000"/>
              </a:lnSpc>
            </a:pPr>
            <a:r>
              <a:rPr lang="en-US" sz="1300" dirty="0"/>
              <a:t>4. Why Subnet 24 has 251 available addresses, </a:t>
            </a:r>
            <a:r>
              <a:rPr lang="en-US" sz="1300" dirty="0">
                <a:hlinkClick r:id="rId4"/>
              </a:rPr>
              <a:t>https://social.msdn.microsoft.com/Forums/en-US/14454057-f519-4ff5-ad50-5b40a036ce74/why-azure-vnet-available-space-only-251-address-in-24-network?forum=WAVirtualMachinesVirtualNetwork</a:t>
            </a:r>
            <a:endParaRPr lang="en-US" sz="1300" dirty="0"/>
          </a:p>
          <a:p>
            <a:pPr>
              <a:lnSpc>
                <a:spcPct val="90000"/>
              </a:lnSpc>
            </a:pPr>
            <a:endParaRPr lang="en-US" sz="1300" dirty="0"/>
          </a:p>
        </p:txBody>
      </p:sp>
    </p:spTree>
    <p:extLst>
      <p:ext uri="{BB962C8B-B14F-4D97-AF65-F5344CB8AC3E}">
        <p14:creationId xmlns:p14="http://schemas.microsoft.com/office/powerpoint/2010/main" val="695298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38239" y="4230094"/>
            <a:ext cx="3112935" cy="180016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90000"/>
              </a:lnSpc>
              <a:spcAft>
                <a:spcPts val="600"/>
              </a:spcAft>
            </a:pPr>
            <a:r>
              <a:rPr lang="en-US" sz="3500"/>
              <a:t>Deploying VMs into Subnets</a:t>
            </a:r>
          </a:p>
        </p:txBody>
      </p:sp>
      <p:pic>
        <p:nvPicPr>
          <p:cNvPr id="4" name="Picture 3" descr="Graphical user interface, application, email&#10;&#10;Description automatically generated">
            <a:extLst>
              <a:ext uri="{FF2B5EF4-FFF2-40B4-BE49-F238E27FC236}">
                <a16:creationId xmlns:a16="http://schemas.microsoft.com/office/drawing/2014/main" id="{BA058A5A-BD56-ED33-37AF-32EB4BBF1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1" y="38498"/>
            <a:ext cx="8762999" cy="4162426"/>
          </a:xfrm>
          <a:prstGeom prst="rect">
            <a:avLst/>
          </a:prstGeom>
        </p:spPr>
      </p:pic>
      <p:sp>
        <p:nvSpPr>
          <p:cNvPr id="3" name="Content Placeholder 2"/>
          <p:cNvSpPr>
            <a:spLocks noGrp="1"/>
          </p:cNvSpPr>
          <p:nvPr>
            <p:ph idx="1"/>
          </p:nvPr>
        </p:nvSpPr>
        <p:spPr>
          <a:xfrm>
            <a:off x="5458812" y="4230094"/>
            <a:ext cx="4676451" cy="1800164"/>
          </a:xfrm>
        </p:spPr>
        <p:txBody>
          <a:bodyPr vert="horz" lIns="91440" tIns="45720" rIns="91440" bIns="45720" rtlCol="0" anchor="t">
            <a:normAutofit/>
          </a:bodyPr>
          <a:lstStyle/>
          <a:p>
            <a:pPr marL="0" indent="-228600">
              <a:lnSpc>
                <a:spcPct val="90000"/>
              </a:lnSpc>
            </a:pPr>
            <a:r>
              <a:rPr lang="en-US" sz="1700"/>
              <a:t>This screenshot should show the </a:t>
            </a:r>
            <a:r>
              <a:rPr lang="en-US" sz="1700" i="1"/>
              <a:t>Properties</a:t>
            </a:r>
            <a:r>
              <a:rPr lang="en-US" sz="1700"/>
              <a:t> section of the </a:t>
            </a:r>
            <a:r>
              <a:rPr lang="en-US" sz="1700" b="1" i="1"/>
              <a:t>Subnet0</a:t>
            </a:r>
            <a:r>
              <a:rPr lang="en-US" sz="1700" i="1"/>
              <a:t>-</a:t>
            </a:r>
            <a:r>
              <a:rPr lang="en-US" sz="1700" b="1" i="1"/>
              <a:t>VM</a:t>
            </a:r>
            <a:r>
              <a:rPr lang="en-US" sz="1700"/>
              <a:t> page, showing the networking and size information of the VM.</a:t>
            </a:r>
          </a:p>
        </p:txBody>
      </p:sp>
      <p:sp>
        <p:nvSpPr>
          <p:cNvPr id="29" name="Rectangle 28">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0" y="6406116"/>
            <a:ext cx="9143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10476" y="6406116"/>
            <a:ext cx="3057523"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77291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B0F883F57245246A7747A9329048B46" ma:contentTypeVersion="13" ma:contentTypeDescription="Create a new document." ma:contentTypeScope="" ma:versionID="405fbacda404f3661f41405c2d23432b">
  <xsd:schema xmlns:xsd="http://www.w3.org/2001/XMLSchema" xmlns:xs="http://www.w3.org/2001/XMLSchema" xmlns:p="http://schemas.microsoft.com/office/2006/metadata/properties" xmlns:ns2="b8820432-3450-4e09-b17f-565094e588be" xmlns:ns3="b7b956fb-0613-46b7-a92d-14c47de7bd00" targetNamespace="http://schemas.microsoft.com/office/2006/metadata/properties" ma:root="true" ma:fieldsID="6eb31255b3e73debb3c9a025dfec9584" ns2:_="" ns3:_="">
    <xsd:import namespace="b8820432-3450-4e09-b17f-565094e588be"/>
    <xsd:import namespace="b7b956fb-0613-46b7-a92d-14c47de7bd0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820432-3450-4e09-b17f-565094e588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Comments" ma:index="18" nillable="true" ma:displayName="Comment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b956fb-0613-46b7-a92d-14c47de7bd00" elementFormDefault="qualified">
    <xsd:import namespace="http://schemas.microsoft.com/office/2006/documentManagement/types"/>
    <xsd:import namespace="http://schemas.microsoft.com/office/infopath/2007/PartnerControls"/>
    <xsd:element name="SharedWithUsers" ma:index="14"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mments xmlns="b8820432-3450-4e09-b17f-565094e588be" xsi:nil="true"/>
  </documentManagement>
</p:properties>
</file>

<file path=customXml/itemProps1.xml><?xml version="1.0" encoding="utf-8"?>
<ds:datastoreItem xmlns:ds="http://schemas.openxmlformats.org/officeDocument/2006/customXml" ds:itemID="{1E50A56C-6408-495D-B136-465C7A3ED218}">
  <ds:schemaRefs>
    <ds:schemaRef ds:uri="http://schemas.microsoft.com/sharepoint/v3/contenttype/forms"/>
  </ds:schemaRefs>
</ds:datastoreItem>
</file>

<file path=customXml/itemProps2.xml><?xml version="1.0" encoding="utf-8"?>
<ds:datastoreItem xmlns:ds="http://schemas.openxmlformats.org/officeDocument/2006/customXml" ds:itemID="{1FCA1992-992F-4046-AD35-76E070260A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820432-3450-4e09-b17f-565094e588be"/>
    <ds:schemaRef ds:uri="b7b956fb-0613-46b7-a92d-14c47de7bd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CFF4E1-BE83-4193-A644-9AFC44A97A03}">
  <ds:schemaRefs>
    <ds:schemaRef ds:uri="http://schemas.openxmlformats.org/package/2006/metadata/core-properties"/>
    <ds:schemaRef ds:uri="b8820432-3450-4e09-b17f-565094e588be"/>
    <ds:schemaRef ds:uri="http://purl.org/dc/dcmitype/"/>
    <ds:schemaRef ds:uri="http://schemas.microsoft.com/office/2006/documentManagement/types"/>
    <ds:schemaRef ds:uri="http://schemas.microsoft.com/office/2006/metadata/properties"/>
    <ds:schemaRef ds:uri="b7b956fb-0613-46b7-a92d-14c47de7bd00"/>
    <ds:schemaRef ds:uri="http://purl.org/dc/terms/"/>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{A54C848E-8C2C-F846-A54C-1EA5FD836C2F}tf10001058</Template>
  <TotalTime>925</TotalTime>
  <Words>1122</Words>
  <Application>Microsoft Macintosh PowerPoint</Application>
  <PresentationFormat>Widescreen</PresentationFormat>
  <Paragraphs>103</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Celestial</vt:lpstr>
      <vt:lpstr>NETW211 FUNDAMENTALS OF CLOUD COMPUTING</vt:lpstr>
      <vt:lpstr>Introduction</vt:lpstr>
      <vt:lpstr>  Virtual Machine (VM) Instances  </vt:lpstr>
      <vt:lpstr>PowerPoint Presentation</vt:lpstr>
      <vt:lpstr>PowerPoint Presentation</vt:lpstr>
      <vt:lpstr>PowerPoint Presentation</vt:lpstr>
      <vt:lpstr>  Azure VNet and Subnets  </vt:lpstr>
      <vt:lpstr>Creating a VNet with Two Subnets</vt:lpstr>
      <vt:lpstr>PowerPoint Presentation</vt:lpstr>
      <vt:lpstr>PowerPoint Presentation</vt:lpstr>
      <vt:lpstr>PowerPoint Presentation</vt:lpstr>
      <vt:lpstr>PowerPoint Presentation</vt:lpstr>
      <vt:lpstr>PowerPoint Presentation</vt:lpstr>
      <vt:lpstr> Azure VM Security </vt:lpstr>
      <vt:lpstr>PowerPoint Presentation</vt:lpstr>
      <vt:lpstr>PowerPoint Presentation</vt:lpstr>
      <vt:lpstr>PowerPoint Presentation</vt:lpstr>
      <vt:lpstr>PowerPoint Presentation</vt:lpstr>
      <vt:lpstr>Cloud Storage </vt:lpstr>
      <vt:lpstr>PowerPoint Presentation</vt:lpstr>
      <vt:lpstr>Question</vt:lpstr>
      <vt:lpstr>PowerPoint Presentation</vt:lpstr>
      <vt:lpstr>PowerPoint Presentation</vt:lpstr>
      <vt:lpstr>Cloud Monitoring </vt:lpstr>
      <vt:lpstr>PowerPoint Presentation</vt:lpstr>
      <vt:lpstr>PowerPoint Presentation</vt:lpstr>
      <vt:lpstr>PowerPoint Presentation</vt:lpstr>
      <vt:lpstr>PowerPoint Presentation</vt:lpstr>
      <vt:lpstr>What I Learned</vt:lpstr>
      <vt:lpstr>Career skills</vt:lpstr>
      <vt:lpstr>Challenges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CEIS101 Module 1</dc:title>
  <dc:creator>William Sullivan</dc:creator>
  <cp:lastModifiedBy>Sovann, Vouthanack</cp:lastModifiedBy>
  <cp:revision>55</cp:revision>
  <dcterms:created xsi:type="dcterms:W3CDTF">2018-12-20T22:43:36Z</dcterms:created>
  <dcterms:modified xsi:type="dcterms:W3CDTF">2023-04-22T15:24:35Z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0x0101006B0F883F57245246A7747A9329048B46</vt:lpwstr>
  </property>
</Properties>
</file>