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9"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9" autoAdjust="0"/>
    <p:restoredTop sz="94660"/>
  </p:normalViewPr>
  <p:slideViewPr>
    <p:cSldViewPr snapToGrid="0">
      <p:cViewPr varScale="1">
        <p:scale>
          <a:sx n="108" d="100"/>
          <a:sy n="108" d="100"/>
        </p:scale>
        <p:origin x="8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574BDDD-E77C-4F65-80AE-A2B49D0566BE}" type="datetimeFigureOut">
              <a:rPr lang="en-US" smtClean="0"/>
              <a:t>6/21/2022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7260464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2645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09176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438205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3731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50436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32158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300399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2359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778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97143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0492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7322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00004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574BDDD-E77C-4F65-80AE-A2B49D0566BE}" type="datetimeFigureOut">
              <a:rPr lang="en-US" smtClean="0"/>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2440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980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48639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74BDDD-E77C-4F65-80AE-A2B49D0566BE}" type="datetimeFigureOut">
              <a:rPr lang="en-US" smtClean="0"/>
              <a:t>6/21/2022</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34379430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097280" y="991858"/>
            <a:ext cx="10058400" cy="3574778"/>
          </a:xfrm>
          <a:effectLst>
            <a:outerShdw blurRad="50800" dist="38100" dir="2700000" algn="tl" rotWithShape="0">
              <a:prstClr val="black">
                <a:alpha val="40000"/>
              </a:prstClr>
            </a:outerShdw>
          </a:effectLst>
        </p:spPr>
        <p:txBody>
          <a:bodyPr>
            <a:normAutofit/>
          </a:bodyPr>
          <a:lstStyle/>
          <a:p>
            <a:pPr algn="ctr"/>
            <a:r>
              <a:rPr lang="en-US" sz="6600" b="1">
                <a:solidFill>
                  <a:srgbClr val="FFFFFF"/>
                </a:solidFill>
              </a:rPr>
              <a:t>NETW191</a:t>
            </a:r>
            <a:br>
              <a:rPr lang="en-US" sz="6600" b="1">
                <a:solidFill>
                  <a:srgbClr val="FFFFFF"/>
                </a:solidFill>
              </a:rPr>
            </a:br>
            <a:r>
              <a:rPr lang="en-US" sz="6600" b="1">
                <a:solidFill>
                  <a:srgbClr val="FFFFFF"/>
                </a:solidFill>
              </a:rPr>
              <a:t>Information technology</a:t>
            </a:r>
            <a:br>
              <a:rPr lang="en-US" sz="6600" b="1">
                <a:solidFill>
                  <a:srgbClr val="FFFFFF"/>
                </a:solidFill>
              </a:rPr>
            </a:br>
            <a:r>
              <a:rPr lang="en-US" sz="6600" b="1">
                <a:solidFill>
                  <a:srgbClr val="FFFFFF"/>
                </a:solidFill>
              </a:rPr>
              <a:t>and networking</a:t>
            </a:r>
            <a:endParaRPr lang="en-US" sz="6600" b="1" dirty="0">
              <a:solidFill>
                <a:srgbClr val="FFFFFF"/>
              </a:solidFill>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097280" y="4567343"/>
            <a:ext cx="10058400" cy="1282707"/>
          </a:xfrm>
          <a:effectLst>
            <a:outerShdw blurRad="50800" dist="38100" dir="2700000" algn="tl" rotWithShape="0">
              <a:prstClr val="black">
                <a:alpha val="40000"/>
              </a:prstClr>
            </a:outerShdw>
          </a:effectLst>
        </p:spPr>
        <p:txBody>
          <a:bodyPr>
            <a:normAutofit/>
          </a:bodyPr>
          <a:lstStyle/>
          <a:p>
            <a:pPr algn="ctr"/>
            <a:r>
              <a:rPr lang="en-US" sz="2400">
                <a:solidFill>
                  <a:srgbClr val="FFFFFF"/>
                </a:solidFill>
              </a:rPr>
              <a:t>By: Vouthanack Sovann</a:t>
            </a:r>
            <a:endParaRPr lang="en-US" sz="2400" dirty="0">
              <a:solidFill>
                <a:srgbClr val="FFFFFF"/>
              </a:solidFill>
            </a:endParaRP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523784" y="586856"/>
            <a:ext cx="3819618" cy="2378286"/>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5400" kern="1200" dirty="0">
                <a:solidFill>
                  <a:srgbClr val="FFFFFF"/>
                </a:solidFill>
                <a:latin typeface="+mj-lt"/>
                <a:ea typeface="+mj-ea"/>
                <a:cs typeface="+mj-cs"/>
              </a:rPr>
              <a:t>Connectivity Test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029811" y="2494625"/>
            <a:ext cx="3213890" cy="311726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700" dirty="0"/>
              <a:t>This screenshot should show the connectivity tests between the </a:t>
            </a:r>
            <a:r>
              <a:rPr lang="en-US" sz="1700" i="1" dirty="0"/>
              <a:t>Computer 2</a:t>
            </a:r>
            <a:r>
              <a:rPr lang="en-US" sz="1700" dirty="0"/>
              <a:t> VM and the other two devices (i.e., the </a:t>
            </a:r>
            <a:r>
              <a:rPr lang="en-US" sz="1700" i="1" dirty="0"/>
              <a:t>SOHO Router </a:t>
            </a:r>
            <a:r>
              <a:rPr lang="en-US" sz="1700" dirty="0"/>
              <a:t>VM and </a:t>
            </a:r>
            <a:r>
              <a:rPr lang="en-US" sz="1700" i="1" dirty="0"/>
              <a:t>Computer 1</a:t>
            </a:r>
            <a:r>
              <a:rPr lang="en-US" sz="1700" dirty="0"/>
              <a:t> VM).</a:t>
            </a:r>
          </a:p>
        </p:txBody>
      </p:sp>
      <p:pic>
        <p:nvPicPr>
          <p:cNvPr id="4" name="Picture 3" descr="A screenshot of a computer&#10;&#10;Description automatically generated">
            <a:extLst>
              <a:ext uri="{FF2B5EF4-FFF2-40B4-BE49-F238E27FC236}">
                <a16:creationId xmlns:a16="http://schemas.microsoft.com/office/drawing/2014/main" id="{BDA459C5-A882-EE8C-591C-41F0C9C88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370" y="586856"/>
            <a:ext cx="6113220" cy="5929821"/>
          </a:xfrm>
          <a:prstGeom prst="rect">
            <a:avLst/>
          </a:prstGeom>
        </p:spPr>
      </p:pic>
    </p:spTree>
    <p:extLst>
      <p:ext uri="{BB962C8B-B14F-4D97-AF65-F5344CB8AC3E}">
        <p14:creationId xmlns:p14="http://schemas.microsoft.com/office/powerpoint/2010/main" val="71749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5723" y="2328189"/>
            <a:ext cx="5036024" cy="3178689"/>
          </a:xfrm>
        </p:spPr>
        <p:txBody>
          <a:bodyPr>
            <a:noAutofit/>
          </a:bodyPr>
          <a:lstStyle/>
          <a:p>
            <a:pPr algn="l">
              <a:lnSpc>
                <a:spcPct val="90000"/>
              </a:lnSpc>
            </a:pPr>
            <a:br>
              <a:rPr lang="en-US" sz="3600" dirty="0">
                <a:solidFill>
                  <a:srgbClr val="FFFFFF"/>
                </a:solidFill>
              </a:rPr>
            </a:br>
            <a:r>
              <a:rPr lang="en-US" sz="3600" dirty="0">
                <a:solidFill>
                  <a:srgbClr val="FFFFFF"/>
                </a:solidFill>
              </a:rPr>
              <a:t> </a:t>
            </a:r>
            <a:br>
              <a:rPr lang="en-US" sz="5400" dirty="0">
                <a:solidFill>
                  <a:srgbClr val="FFFFFF"/>
                </a:solidFill>
              </a:rPr>
            </a:br>
            <a:r>
              <a:rPr lang="en-US" sz="5400" dirty="0">
                <a:solidFill>
                  <a:srgbClr val="FFFFFF"/>
                </a:solidFill>
              </a:rPr>
              <a:t>IP Subnetting and Loopback Interfaces</a:t>
            </a:r>
            <a:br>
              <a:rPr lang="en-US" sz="3600" dirty="0">
                <a:solidFill>
                  <a:srgbClr val="FFFFFF"/>
                </a:solidFill>
              </a:rPr>
            </a:br>
            <a:endParaRPr lang="en-US" sz="3600" dirty="0">
              <a:solidFill>
                <a:srgbClr val="FFFFFF"/>
              </a:solidFill>
            </a:endParaRPr>
          </a:p>
        </p:txBody>
      </p:sp>
    </p:spTree>
    <p:extLst>
      <p:ext uri="{BB962C8B-B14F-4D97-AF65-F5344CB8AC3E}">
        <p14:creationId xmlns:p14="http://schemas.microsoft.com/office/powerpoint/2010/main" val="33121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2481679" y="5199536"/>
            <a:ext cx="7421963" cy="10336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5400" kern="1200" dirty="0">
                <a:solidFill>
                  <a:srgbClr val="FFFFFF"/>
                </a:solidFill>
                <a:latin typeface="+mj-lt"/>
                <a:ea typeface="+mj-ea"/>
                <a:cs typeface="+mj-cs"/>
              </a:rPr>
              <a:t>Subnetting Table</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979193" y="3833199"/>
            <a:ext cx="6249619" cy="111998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700" dirty="0"/>
              <a:t>This table should include two /25 subnets, listing the subnet notation, network address, first usable host address, last usable host address, and broadcast address of each subnet.</a:t>
            </a:r>
          </a:p>
        </p:txBody>
      </p:sp>
      <p:graphicFrame>
        <p:nvGraphicFramePr>
          <p:cNvPr id="2" name="Table 1">
            <a:extLst>
              <a:ext uri="{FF2B5EF4-FFF2-40B4-BE49-F238E27FC236}">
                <a16:creationId xmlns:a16="http://schemas.microsoft.com/office/drawing/2014/main" id="{C2478417-F637-3D50-283E-952C2B38407A}"/>
              </a:ext>
            </a:extLst>
          </p:cNvPr>
          <p:cNvGraphicFramePr>
            <a:graphicFrameLocks noGrp="1"/>
          </p:cNvGraphicFramePr>
          <p:nvPr/>
        </p:nvGraphicFramePr>
        <p:xfrm>
          <a:off x="2057400" y="533400"/>
          <a:ext cx="7772400" cy="3296882"/>
        </p:xfrm>
        <a:graphic>
          <a:graphicData uri="http://schemas.openxmlformats.org/drawingml/2006/table">
            <a:tbl>
              <a:tblPr>
                <a:noFill/>
                <a:tableStyleId>{5C22544A-7EE6-4342-B048-85BDC9FD1C3A}</a:tableStyleId>
              </a:tblPr>
              <a:tblGrid>
                <a:gridCol w="962712">
                  <a:extLst>
                    <a:ext uri="{9D8B030D-6E8A-4147-A177-3AD203B41FA5}">
                      <a16:colId xmlns:a16="http://schemas.microsoft.com/office/drawing/2014/main" val="3624947807"/>
                    </a:ext>
                  </a:extLst>
                </a:gridCol>
                <a:gridCol w="1524780">
                  <a:extLst>
                    <a:ext uri="{9D8B030D-6E8A-4147-A177-3AD203B41FA5}">
                      <a16:colId xmlns:a16="http://schemas.microsoft.com/office/drawing/2014/main" val="3628749437"/>
                    </a:ext>
                  </a:extLst>
                </a:gridCol>
                <a:gridCol w="1321227">
                  <a:extLst>
                    <a:ext uri="{9D8B030D-6E8A-4147-A177-3AD203B41FA5}">
                      <a16:colId xmlns:a16="http://schemas.microsoft.com/office/drawing/2014/main" val="2420208331"/>
                    </a:ext>
                  </a:extLst>
                </a:gridCol>
                <a:gridCol w="1321227">
                  <a:extLst>
                    <a:ext uri="{9D8B030D-6E8A-4147-A177-3AD203B41FA5}">
                      <a16:colId xmlns:a16="http://schemas.microsoft.com/office/drawing/2014/main" val="4248377745"/>
                    </a:ext>
                  </a:extLst>
                </a:gridCol>
                <a:gridCol w="1321227">
                  <a:extLst>
                    <a:ext uri="{9D8B030D-6E8A-4147-A177-3AD203B41FA5}">
                      <a16:colId xmlns:a16="http://schemas.microsoft.com/office/drawing/2014/main" val="1496036471"/>
                    </a:ext>
                  </a:extLst>
                </a:gridCol>
                <a:gridCol w="1321227">
                  <a:extLst>
                    <a:ext uri="{9D8B030D-6E8A-4147-A177-3AD203B41FA5}">
                      <a16:colId xmlns:a16="http://schemas.microsoft.com/office/drawing/2014/main" val="1049215785"/>
                    </a:ext>
                  </a:extLst>
                </a:gridCol>
              </a:tblGrid>
              <a:tr h="997741">
                <a:tc>
                  <a:txBody>
                    <a:bodyPr/>
                    <a:lstStyle/>
                    <a:p>
                      <a:pPr algn="ctr" fontAlgn="ctr"/>
                      <a:r>
                        <a:rPr lang="en-US" sz="900" u="none" strike="noStrike">
                          <a:solidFill>
                            <a:schemeClr val="tx1">
                              <a:lumMod val="75000"/>
                              <a:lumOff val="25000"/>
                            </a:schemeClr>
                          </a:solidFill>
                          <a:effectLst/>
                        </a:rPr>
                        <a:t>Subnet</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Subnet Notation</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Network Address</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First Usable Host Address</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Last Useable Host Address</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Broadcast Address</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826409029"/>
                  </a:ext>
                </a:extLst>
              </a:tr>
              <a:tr h="997741">
                <a:tc>
                  <a:txBody>
                    <a:bodyPr/>
                    <a:lstStyle/>
                    <a:p>
                      <a:pPr algn="ctr" fontAlgn="ctr"/>
                      <a:r>
                        <a:rPr lang="en-US" sz="900" u="none" strike="noStrike">
                          <a:solidFill>
                            <a:schemeClr val="tx1">
                              <a:lumMod val="75000"/>
                              <a:lumOff val="25000"/>
                            </a:schemeClr>
                          </a:solidFill>
                          <a:effectLst/>
                        </a:rPr>
                        <a:t>The First Subnet</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192.168.5.0/25</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192.168.5.0</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192.168.5.1</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192.168.5.126</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192.168.5.127</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608649050"/>
                  </a:ext>
                </a:extLst>
              </a:tr>
              <a:tr h="1301400">
                <a:tc>
                  <a:txBody>
                    <a:bodyPr/>
                    <a:lstStyle/>
                    <a:p>
                      <a:pPr algn="ctr" fontAlgn="ctr"/>
                      <a:r>
                        <a:rPr lang="en-US" sz="900" u="none" strike="noStrike">
                          <a:solidFill>
                            <a:schemeClr val="tx1">
                              <a:lumMod val="75000"/>
                              <a:lumOff val="25000"/>
                            </a:schemeClr>
                          </a:solidFill>
                          <a:effectLst/>
                        </a:rPr>
                        <a:t>The Second Subnet</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192.168.5.128/25</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192.168.5.128</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192.168.5.129</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a:solidFill>
                            <a:schemeClr val="tx1">
                              <a:lumMod val="75000"/>
                              <a:lumOff val="25000"/>
                            </a:schemeClr>
                          </a:solidFill>
                          <a:effectLst/>
                        </a:rPr>
                        <a:t>192.168.5.254</a:t>
                      </a:r>
                      <a:endParaRPr lang="en-US" sz="900" b="1" i="0" u="none" strike="noStrike">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ctr" fontAlgn="ctr"/>
                      <a:r>
                        <a:rPr lang="en-US" sz="900" u="none" strike="noStrike" dirty="0">
                          <a:solidFill>
                            <a:schemeClr val="tx1">
                              <a:lumMod val="75000"/>
                              <a:lumOff val="25000"/>
                            </a:schemeClr>
                          </a:solidFill>
                          <a:effectLst/>
                        </a:rPr>
                        <a:t>192.168.5.255</a:t>
                      </a:r>
                      <a:endParaRPr lang="en-US" sz="900" b="1" i="0" u="none" strike="noStrike" dirty="0">
                        <a:solidFill>
                          <a:schemeClr val="tx1">
                            <a:lumMod val="75000"/>
                            <a:lumOff val="25000"/>
                          </a:schemeClr>
                        </a:solidFill>
                        <a:effectLst/>
                        <a:latin typeface="Arial" panose="020B0604020202020204" pitchFamily="34" charset="0"/>
                      </a:endParaRPr>
                    </a:p>
                  </a:txBody>
                  <a:tcPr marL="151667" marR="78867" marT="78867" marB="78867"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646793260"/>
                  </a:ext>
                </a:extLst>
              </a:tr>
            </a:tbl>
          </a:graphicData>
        </a:graphic>
      </p:graphicFrame>
    </p:spTree>
    <p:extLst>
      <p:ext uri="{BB962C8B-B14F-4D97-AF65-F5344CB8AC3E}">
        <p14:creationId xmlns:p14="http://schemas.microsoft.com/office/powerpoint/2010/main" val="111050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772358" y="586856"/>
            <a:ext cx="3266244" cy="231614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5400" kern="1200" dirty="0">
                <a:solidFill>
                  <a:srgbClr val="FFFFFF"/>
                </a:solidFill>
                <a:latin typeface="+mj-lt"/>
                <a:ea typeface="+mj-ea"/>
                <a:cs typeface="+mj-cs"/>
              </a:rPr>
              <a:t>Loopback Interfaces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499627" y="3240349"/>
            <a:ext cx="2610734" cy="2625083"/>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700" dirty="0"/>
              <a:t>This screenshot should show both Loopback1 and Loopback2 interfaces and their correct IPv4 addresses.</a:t>
            </a:r>
          </a:p>
        </p:txBody>
      </p:sp>
      <p:pic>
        <p:nvPicPr>
          <p:cNvPr id="4" name="Picture 3" descr="Graphical user interface, application&#10;&#10;Description automatically generated">
            <a:extLst>
              <a:ext uri="{FF2B5EF4-FFF2-40B4-BE49-F238E27FC236}">
                <a16:creationId xmlns:a16="http://schemas.microsoft.com/office/drawing/2014/main" id="{6F032404-F879-CABC-A90F-DA29F27AE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362" y="514220"/>
            <a:ext cx="6140012" cy="4591180"/>
          </a:xfrm>
          <a:prstGeom prst="rect">
            <a:avLst/>
          </a:prstGeom>
        </p:spPr>
      </p:pic>
    </p:spTree>
    <p:extLst>
      <p:ext uri="{BB962C8B-B14F-4D97-AF65-F5344CB8AC3E}">
        <p14:creationId xmlns:p14="http://schemas.microsoft.com/office/powerpoint/2010/main" val="321023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1874042" y="586856"/>
            <a:ext cx="2545559" cy="1318145"/>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3500" kern="1200" dirty="0">
                <a:solidFill>
                  <a:srgbClr val="FFFFFF"/>
                </a:solidFill>
                <a:latin typeface="+mj-lt"/>
                <a:ea typeface="+mj-ea"/>
                <a:cs typeface="+mj-cs"/>
              </a:rPr>
              <a:t>Connectivity Tests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438400" y="609519"/>
            <a:ext cx="1954906" cy="5546047"/>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700" dirty="0">
                <a:solidFill>
                  <a:schemeClr val="bg1"/>
                </a:solidFill>
              </a:rPr>
              <a:t>This screenshot should show two successful ping tests from the </a:t>
            </a:r>
            <a:r>
              <a:rPr lang="en-US" sz="1700" i="1" dirty="0">
                <a:solidFill>
                  <a:schemeClr val="bg1"/>
                </a:solidFill>
              </a:rPr>
              <a:t>Computer 1 </a:t>
            </a:r>
            <a:r>
              <a:rPr lang="en-US" sz="1700" dirty="0">
                <a:solidFill>
                  <a:schemeClr val="bg1"/>
                </a:solidFill>
              </a:rPr>
              <a:t>VM to the </a:t>
            </a:r>
            <a:r>
              <a:rPr lang="en-US" sz="1700" i="1" dirty="0">
                <a:solidFill>
                  <a:schemeClr val="bg1"/>
                </a:solidFill>
              </a:rPr>
              <a:t>Loopback 1</a:t>
            </a:r>
            <a:r>
              <a:rPr lang="en-US" sz="1700" dirty="0">
                <a:solidFill>
                  <a:schemeClr val="bg1"/>
                </a:solidFill>
              </a:rPr>
              <a:t> and </a:t>
            </a:r>
            <a:r>
              <a:rPr lang="en-US" sz="1700" i="1" dirty="0">
                <a:solidFill>
                  <a:schemeClr val="bg1"/>
                </a:solidFill>
              </a:rPr>
              <a:t>Loopback 2</a:t>
            </a:r>
            <a:r>
              <a:rPr lang="en-US" sz="1700" dirty="0">
                <a:solidFill>
                  <a:schemeClr val="bg1"/>
                </a:solidFill>
              </a:rPr>
              <a:t> interfaces.</a:t>
            </a:r>
          </a:p>
        </p:txBody>
      </p:sp>
      <p:pic>
        <p:nvPicPr>
          <p:cNvPr id="4" name="Picture 3" descr="A screenshot of a computer&#10;&#10;Description automatically generated with medium confidence">
            <a:extLst>
              <a:ext uri="{FF2B5EF4-FFF2-40B4-BE49-F238E27FC236}">
                <a16:creationId xmlns:a16="http://schemas.microsoft.com/office/drawing/2014/main" id="{8CB09742-738A-B72E-70D4-26662DCAA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370" y="581638"/>
            <a:ext cx="6113344" cy="4599962"/>
          </a:xfrm>
          <a:prstGeom prst="rect">
            <a:avLst/>
          </a:prstGeom>
        </p:spPr>
      </p:pic>
    </p:spTree>
    <p:extLst>
      <p:ext uri="{BB962C8B-B14F-4D97-AF65-F5344CB8AC3E}">
        <p14:creationId xmlns:p14="http://schemas.microsoft.com/office/powerpoint/2010/main" val="235333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2746" y="818984"/>
            <a:ext cx="4947184" cy="3268520"/>
          </a:xfrm>
        </p:spPr>
        <p:txBody>
          <a:bodyPr>
            <a:noAutofit/>
          </a:bodyPr>
          <a:lstStyle/>
          <a:p>
            <a:pPr algn="r">
              <a:lnSpc>
                <a:spcPct val="90000"/>
              </a:lnSpc>
            </a:pPr>
            <a:br>
              <a:rPr lang="en-US" sz="3600" dirty="0">
                <a:solidFill>
                  <a:srgbClr val="FFFFFF"/>
                </a:solidFill>
              </a:rPr>
            </a:br>
            <a:r>
              <a:rPr lang="en-US" sz="5400" dirty="0">
                <a:solidFill>
                  <a:srgbClr val="FFFFFF"/>
                </a:solidFill>
              </a:rPr>
              <a:t>Visio Network Diagram</a:t>
            </a:r>
          </a:p>
        </p:txBody>
      </p:sp>
    </p:spTree>
    <p:extLst>
      <p:ext uri="{BB962C8B-B14F-4D97-AF65-F5344CB8AC3E}">
        <p14:creationId xmlns:p14="http://schemas.microsoft.com/office/powerpoint/2010/main" val="3504751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346230" y="586856"/>
            <a:ext cx="3928838" cy="3816468"/>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5400" kern="1200" dirty="0">
                <a:solidFill>
                  <a:srgbClr val="FFFFFF"/>
                </a:solidFill>
                <a:latin typeface="+mj-lt"/>
                <a:ea typeface="+mj-ea"/>
                <a:cs typeface="+mj-cs"/>
              </a:rPr>
              <a:t>Microsoft Visio Network Diagram</a:t>
            </a:r>
          </a:p>
          <a:p>
            <a:pPr algn="r">
              <a:lnSpc>
                <a:spcPct val="90000"/>
              </a:lnSpc>
              <a:spcAft>
                <a:spcPts val="600"/>
              </a:spcAft>
            </a:pPr>
            <a:endParaRPr lang="en-US" sz="3500" kern="1200" dirty="0">
              <a:solidFill>
                <a:srgbClr val="FFFFFF"/>
              </a:solidFill>
              <a:latin typeface="+mj-lt"/>
              <a:ea typeface="+mj-ea"/>
              <a:cs typeface="+mj-cs"/>
            </a:endParaRP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251752" y="3548849"/>
            <a:ext cx="2758335" cy="263888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700" dirty="0"/>
              <a:t>This diagram should illustrate the interconnection of the </a:t>
            </a:r>
            <a:r>
              <a:rPr lang="en-US" sz="1700" i="1" dirty="0"/>
              <a:t>Computer 1</a:t>
            </a:r>
            <a:r>
              <a:rPr lang="en-US" sz="1700" dirty="0"/>
              <a:t> VM, the </a:t>
            </a:r>
            <a:r>
              <a:rPr lang="en-US" sz="1700" i="1" dirty="0"/>
              <a:t>Computer 2</a:t>
            </a:r>
            <a:r>
              <a:rPr lang="en-US" sz="1700" dirty="0"/>
              <a:t> VM, and the </a:t>
            </a:r>
            <a:r>
              <a:rPr lang="en-US" sz="1700" i="1" dirty="0"/>
              <a:t>SOHO Router</a:t>
            </a:r>
            <a:r>
              <a:rPr lang="en-US" sz="1700" dirty="0"/>
              <a:t> VM.</a:t>
            </a:r>
          </a:p>
        </p:txBody>
      </p:sp>
      <p:pic>
        <p:nvPicPr>
          <p:cNvPr id="4" name="Picture 3" descr="Diagram&#10;&#10;Description automatically generated">
            <a:extLst>
              <a:ext uri="{FF2B5EF4-FFF2-40B4-BE49-F238E27FC236}">
                <a16:creationId xmlns:a16="http://schemas.microsoft.com/office/drawing/2014/main" id="{686457F3-6383-7F43-A8A1-E69A1451D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665" y="531327"/>
            <a:ext cx="6021670" cy="4749800"/>
          </a:xfrm>
          <a:prstGeom prst="rect">
            <a:avLst/>
          </a:prstGeom>
        </p:spPr>
      </p:pic>
    </p:spTree>
    <p:extLst>
      <p:ext uri="{BB962C8B-B14F-4D97-AF65-F5344CB8AC3E}">
        <p14:creationId xmlns:p14="http://schemas.microsoft.com/office/powerpoint/2010/main" val="364463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435006" y="586856"/>
            <a:ext cx="4243526" cy="3079622"/>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5400" kern="1200" dirty="0">
                <a:solidFill>
                  <a:srgbClr val="FFFFFF"/>
                </a:solidFill>
                <a:latin typeface="+mj-lt"/>
                <a:ea typeface="+mj-ea"/>
                <a:cs typeface="+mj-cs"/>
              </a:rPr>
              <a:t>Alternate</a:t>
            </a:r>
          </a:p>
          <a:p>
            <a:pPr>
              <a:lnSpc>
                <a:spcPct val="90000"/>
              </a:lnSpc>
              <a:spcAft>
                <a:spcPts val="600"/>
              </a:spcAft>
            </a:pPr>
            <a:r>
              <a:rPr lang="en-US" sz="5400" kern="1200" dirty="0">
                <a:solidFill>
                  <a:srgbClr val="FFFFFF"/>
                </a:solidFill>
                <a:latin typeface="+mj-lt"/>
                <a:ea typeface="+mj-ea"/>
                <a:cs typeface="+mj-cs"/>
              </a:rPr>
              <a:t>Network Diagram</a:t>
            </a:r>
          </a:p>
          <a:p>
            <a:pPr>
              <a:lnSpc>
                <a:spcPct val="90000"/>
              </a:lnSpc>
              <a:spcAft>
                <a:spcPts val="600"/>
              </a:spcAft>
            </a:pPr>
            <a:r>
              <a:rPr lang="en-US" sz="5400" dirty="0">
                <a:solidFill>
                  <a:srgbClr val="FFFFFF"/>
                </a:solidFill>
              </a:rPr>
              <a:t>(Packet Tracer)</a:t>
            </a:r>
            <a:endParaRPr lang="en-US" sz="5400" kern="1200" dirty="0">
              <a:solidFill>
                <a:srgbClr val="FFFFFF"/>
              </a:solidFill>
              <a:latin typeface="+mj-lt"/>
              <a:ea typeface="+mj-ea"/>
              <a:cs typeface="+mj-cs"/>
            </a:endParaRPr>
          </a:p>
          <a:p>
            <a:pPr algn="r">
              <a:lnSpc>
                <a:spcPct val="90000"/>
              </a:lnSpc>
              <a:spcAft>
                <a:spcPts val="600"/>
              </a:spcAft>
            </a:pPr>
            <a:endParaRPr lang="en-US" sz="3500" kern="1200" dirty="0">
              <a:solidFill>
                <a:srgbClr val="FFFFFF"/>
              </a:solidFill>
              <a:latin typeface="+mj-lt"/>
              <a:ea typeface="+mj-ea"/>
              <a:cs typeface="+mj-cs"/>
            </a:endParaRP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171852" y="2971801"/>
            <a:ext cx="3069054" cy="2309327"/>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700" dirty="0"/>
              <a:t>This diagram should illustrate the interconnection of the </a:t>
            </a:r>
            <a:r>
              <a:rPr lang="en-US" sz="1700" i="1" dirty="0"/>
              <a:t>Computer 1</a:t>
            </a:r>
            <a:r>
              <a:rPr lang="en-US" sz="1700" dirty="0"/>
              <a:t> VM, the </a:t>
            </a:r>
            <a:r>
              <a:rPr lang="en-US" sz="1700" i="1" dirty="0"/>
              <a:t>Computer 2</a:t>
            </a:r>
            <a:r>
              <a:rPr lang="en-US" sz="1700" dirty="0"/>
              <a:t> VM, and the </a:t>
            </a:r>
            <a:r>
              <a:rPr lang="en-US" sz="1700" i="1" dirty="0"/>
              <a:t>SOHO Router</a:t>
            </a:r>
            <a:r>
              <a:rPr lang="en-US" sz="1700" dirty="0"/>
              <a:t> VM.</a:t>
            </a:r>
          </a:p>
        </p:txBody>
      </p:sp>
      <p:pic>
        <p:nvPicPr>
          <p:cNvPr id="3" name="Picture 2" descr="Diagram&#10;&#10;Description automatically generated">
            <a:extLst>
              <a:ext uri="{FF2B5EF4-FFF2-40B4-BE49-F238E27FC236}">
                <a16:creationId xmlns:a16="http://schemas.microsoft.com/office/drawing/2014/main" id="{2642F349-0FFC-FDD2-AED2-848874BD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00200"/>
            <a:ext cx="5293360" cy="3308350"/>
          </a:xfrm>
          <a:prstGeom prst="rect">
            <a:avLst/>
          </a:prstGeom>
        </p:spPr>
      </p:pic>
    </p:spTree>
    <p:extLst>
      <p:ext uri="{BB962C8B-B14F-4D97-AF65-F5344CB8AC3E}">
        <p14:creationId xmlns:p14="http://schemas.microsoft.com/office/powerpoint/2010/main" val="249054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5527" y="1738283"/>
            <a:ext cx="7540322" cy="2928470"/>
          </a:xfrm>
        </p:spPr>
        <p:txBody>
          <a:bodyPr anchor="b">
            <a:noAutofit/>
          </a:bodyPr>
          <a:lstStyle/>
          <a:p>
            <a:pPr>
              <a:lnSpc>
                <a:spcPct val="90000"/>
              </a:lnSpc>
            </a:pPr>
            <a:br>
              <a:rPr lang="en-US" sz="3200" b="1" dirty="0">
                <a:solidFill>
                  <a:srgbClr val="FFFFFF"/>
                </a:solidFill>
              </a:rPr>
            </a:br>
            <a:br>
              <a:rPr lang="en-US" sz="3200" b="1" dirty="0">
                <a:solidFill>
                  <a:srgbClr val="FFFFFF"/>
                </a:solidFill>
              </a:rPr>
            </a:br>
            <a:r>
              <a:rPr lang="en-US" sz="5400" b="1" dirty="0">
                <a:solidFill>
                  <a:srgbClr val="FFFFFF"/>
                </a:solidFill>
              </a:rPr>
              <a:t>SOHO Wireless Network Security</a:t>
            </a:r>
            <a:br>
              <a:rPr lang="en-US" sz="3200" b="1" dirty="0">
                <a:solidFill>
                  <a:srgbClr val="FFFFFF"/>
                </a:solidFill>
              </a:rPr>
            </a:br>
            <a:br>
              <a:rPr lang="en-US" sz="3200" b="1" dirty="0">
                <a:solidFill>
                  <a:srgbClr val="FFFFFF"/>
                </a:solidFill>
              </a:rPr>
            </a:br>
            <a:endParaRPr lang="en-US" sz="3200" b="1" dirty="0">
              <a:solidFill>
                <a:srgbClr val="FFFFFF"/>
              </a:solidFill>
            </a:endParaRPr>
          </a:p>
        </p:txBody>
      </p:sp>
    </p:spTree>
    <p:extLst>
      <p:ext uri="{BB962C8B-B14F-4D97-AF65-F5344CB8AC3E}">
        <p14:creationId xmlns:p14="http://schemas.microsoft.com/office/powerpoint/2010/main" val="15856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861399" y="835430"/>
            <a:ext cx="2564793" cy="229838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3500" kern="1200" dirty="0">
                <a:solidFill>
                  <a:srgbClr val="FFFFFF"/>
                </a:solidFill>
                <a:latin typeface="+mj-lt"/>
                <a:ea typeface="+mj-ea"/>
                <a:cs typeface="+mj-cs"/>
              </a:rPr>
              <a:t>SOHO Wireless Network Security</a:t>
            </a:r>
          </a:p>
        </p:txBody>
      </p:sp>
      <p:sp>
        <p:nvSpPr>
          <p:cNvPr id="3" name="Content Placeholder 2"/>
          <p:cNvSpPr>
            <a:spLocks noGrp="1"/>
          </p:cNvSpPr>
          <p:nvPr>
            <p:ph idx="1"/>
          </p:nvPr>
        </p:nvSpPr>
        <p:spPr>
          <a:xfrm>
            <a:off x="4456991" y="1226530"/>
            <a:ext cx="4916510" cy="5546047"/>
          </a:xfrm>
        </p:spPr>
        <p:txBody>
          <a:bodyPr vert="horz" lIns="91440" tIns="45720" rIns="91440" bIns="45720" rtlCol="0" anchor="ctr">
            <a:normAutofit fontScale="92500" lnSpcReduction="20000"/>
          </a:bodyPr>
          <a:lstStyle/>
          <a:p>
            <a:pPr marL="0" indent="0">
              <a:lnSpc>
                <a:spcPct val="90000"/>
              </a:lnSpc>
              <a:spcBef>
                <a:spcPts val="0"/>
              </a:spcBef>
              <a:buNone/>
            </a:pPr>
            <a:r>
              <a:rPr lang="en-US" sz="1300" dirty="0"/>
              <a:t>1. </a:t>
            </a:r>
            <a:r>
              <a:rPr lang="en-US" sz="1300" dirty="0">
                <a:effectLst/>
              </a:rPr>
              <a:t>What are the factory default username and password of a TP-Link router? Why is it important to change the default username and password of a SOHO router? </a:t>
            </a:r>
          </a:p>
          <a:p>
            <a:pPr marL="0" indent="0">
              <a:lnSpc>
                <a:spcPct val="90000"/>
              </a:lnSpc>
              <a:spcBef>
                <a:spcPts val="0"/>
              </a:spcBef>
              <a:buNone/>
            </a:pPr>
            <a:r>
              <a:rPr lang="en-US" sz="1300" b="1" dirty="0"/>
              <a:t>Answer: admin / admin</a:t>
            </a:r>
          </a:p>
          <a:p>
            <a:pPr marL="0" indent="0">
              <a:lnSpc>
                <a:spcPct val="90000"/>
              </a:lnSpc>
              <a:spcBef>
                <a:spcPts val="0"/>
              </a:spcBef>
              <a:buNone/>
            </a:pPr>
            <a:endParaRPr lang="en-US" sz="1300" b="1" dirty="0"/>
          </a:p>
          <a:p>
            <a:pPr marL="0" indent="0">
              <a:lnSpc>
                <a:spcPct val="90000"/>
              </a:lnSpc>
              <a:spcBef>
                <a:spcPts val="0"/>
              </a:spcBef>
              <a:buNone/>
            </a:pPr>
            <a:r>
              <a:rPr lang="en-US" sz="1300" b="1" dirty="0"/>
              <a:t>There is a high probability that someone will gain access to router since the default credentials are well known throughout the world.</a:t>
            </a:r>
            <a:endParaRPr lang="en-US" sz="1300" dirty="0"/>
          </a:p>
          <a:p>
            <a:pPr marL="0" indent="0">
              <a:lnSpc>
                <a:spcPct val="90000"/>
              </a:lnSpc>
              <a:spcBef>
                <a:spcPts val="0"/>
              </a:spcBef>
              <a:buNone/>
            </a:pPr>
            <a:endParaRPr lang="en-US" sz="1300" dirty="0">
              <a:effectLst/>
            </a:endParaRPr>
          </a:p>
          <a:p>
            <a:pPr marL="0" indent="0">
              <a:lnSpc>
                <a:spcPct val="90000"/>
              </a:lnSpc>
              <a:spcBef>
                <a:spcPts val="0"/>
              </a:spcBef>
              <a:buNone/>
            </a:pPr>
            <a:r>
              <a:rPr lang="en-US" sz="1300" dirty="0">
                <a:effectLst/>
              </a:rPr>
              <a:t>2. To protect a SOHO wireless network with a small number of devices, which address management method provides more control, configuring the device IP addresses manually (static IP) or using a DHCP server (dynamic IP)? Why?</a:t>
            </a:r>
          </a:p>
          <a:p>
            <a:pPr marL="0" indent="0">
              <a:lnSpc>
                <a:spcPct val="90000"/>
              </a:lnSpc>
              <a:spcBef>
                <a:spcPts val="0"/>
              </a:spcBef>
              <a:buNone/>
            </a:pPr>
            <a:r>
              <a:rPr lang="en-US" sz="1300" b="1" dirty="0">
                <a:effectLst/>
              </a:rPr>
              <a:t>Answer: DHCP is more manageable / controllable due its ability to restrict certain devices from accessing the router based on MAC address.</a:t>
            </a:r>
            <a:endParaRPr lang="en-US" sz="1300" dirty="0"/>
          </a:p>
          <a:p>
            <a:pPr marL="0" indent="0">
              <a:lnSpc>
                <a:spcPct val="90000"/>
              </a:lnSpc>
              <a:spcBef>
                <a:spcPts val="0"/>
              </a:spcBef>
              <a:buNone/>
            </a:pPr>
            <a:endParaRPr lang="en-US" sz="1300" dirty="0">
              <a:effectLst/>
            </a:endParaRPr>
          </a:p>
          <a:p>
            <a:pPr marL="0" indent="0">
              <a:lnSpc>
                <a:spcPct val="90000"/>
              </a:lnSpc>
              <a:spcBef>
                <a:spcPts val="0"/>
              </a:spcBef>
              <a:buNone/>
            </a:pPr>
            <a:endParaRPr lang="en-US" sz="1300" dirty="0">
              <a:effectLst/>
            </a:endParaRPr>
          </a:p>
          <a:p>
            <a:pPr marL="0" indent="0">
              <a:lnSpc>
                <a:spcPct val="90000"/>
              </a:lnSpc>
              <a:spcBef>
                <a:spcPts val="0"/>
              </a:spcBef>
              <a:buNone/>
            </a:pPr>
            <a:r>
              <a:rPr lang="en-US" sz="1300" dirty="0"/>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lnSpc>
                <a:spcPct val="90000"/>
              </a:lnSpc>
              <a:spcBef>
                <a:spcPts val="0"/>
              </a:spcBef>
              <a:buNone/>
            </a:pPr>
            <a:r>
              <a:rPr lang="en-US" sz="1300" b="1" dirty="0"/>
              <a:t>Answer: MAC filtering permit/deny certain devices from using the router and is treated like an access list, or restriction list. </a:t>
            </a:r>
          </a:p>
          <a:p>
            <a:pPr marL="0" indent="0">
              <a:lnSpc>
                <a:spcPct val="90000"/>
              </a:lnSpc>
              <a:spcBef>
                <a:spcPts val="0"/>
              </a:spcBef>
              <a:buNone/>
            </a:pPr>
            <a:endParaRPr lang="en-US" sz="1300" b="1" dirty="0">
              <a:effectLst/>
            </a:endParaRPr>
          </a:p>
          <a:p>
            <a:pPr marL="0" indent="0">
              <a:lnSpc>
                <a:spcPct val="90000"/>
              </a:lnSpc>
              <a:spcBef>
                <a:spcPts val="0"/>
              </a:spcBef>
              <a:buNone/>
            </a:pPr>
            <a:r>
              <a:rPr lang="en-US" sz="1300" b="1" dirty="0"/>
              <a:t>If MAC filtering is enabled to allow only certain stations, and zero devices are on the list, then no wireless stations will be able to use the access point.</a:t>
            </a:r>
            <a:endParaRPr lang="en-US" sz="1300" b="1" dirty="0">
              <a:effectLst/>
            </a:endParaRPr>
          </a:p>
          <a:p>
            <a:pPr indent="-228600">
              <a:lnSpc>
                <a:spcPct val="90000"/>
              </a:lnSpc>
            </a:pPr>
            <a:endParaRPr lang="en-US" sz="1300" dirty="0"/>
          </a:p>
          <a:p>
            <a:pPr indent="-228600">
              <a:lnSpc>
                <a:spcPct val="90000"/>
              </a:lnSpc>
            </a:pPr>
            <a:endParaRPr lang="en-US" sz="1300" dirty="0"/>
          </a:p>
          <a:p>
            <a:pPr indent="-228600">
              <a:lnSpc>
                <a:spcPct val="90000"/>
              </a:lnSpc>
            </a:pPr>
            <a:endParaRPr lang="en-US" sz="1300" dirty="0"/>
          </a:p>
          <a:p>
            <a:pPr indent="-228600">
              <a:lnSpc>
                <a:spcPct val="90000"/>
              </a:lnSpc>
            </a:pPr>
            <a:endParaRPr lang="en-US" sz="1300" dirty="0"/>
          </a:p>
          <a:p>
            <a:pPr indent="-228600">
              <a:lnSpc>
                <a:spcPct val="90000"/>
              </a:lnSpc>
            </a:pPr>
            <a:endParaRPr lang="en-US" sz="1300" dirty="0"/>
          </a:p>
        </p:txBody>
      </p:sp>
    </p:spTree>
    <p:extLst>
      <p:ext uri="{BB962C8B-B14F-4D97-AF65-F5344CB8AC3E}">
        <p14:creationId xmlns:p14="http://schemas.microsoft.com/office/powerpoint/2010/main" val="349221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 name="Picture 59" descr="Blue and orange gradient with arrows">
            <a:extLst>
              <a:ext uri="{FF2B5EF4-FFF2-40B4-BE49-F238E27FC236}">
                <a16:creationId xmlns:a16="http://schemas.microsoft.com/office/drawing/2014/main" id="{C990CFAD-5A08-044B-708E-B2E4821F893D}"/>
              </a:ext>
            </a:extLst>
          </p:cNvPr>
          <p:cNvPicPr>
            <a:picLocks noChangeAspect="1"/>
          </p:cNvPicPr>
          <p:nvPr/>
        </p:nvPicPr>
        <p:blipFill rotWithShape="1">
          <a:blip r:embed="rId2">
            <a:alphaModFix amt="35000"/>
          </a:blip>
          <a:srcRect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3590677" y="56796"/>
            <a:ext cx="4583356" cy="1243810"/>
          </a:xfrm>
        </p:spPr>
        <p:txBody>
          <a:bodyPr>
            <a:normAutofit/>
          </a:bodyPr>
          <a:lstStyle/>
          <a:p>
            <a:pPr algn="r"/>
            <a:r>
              <a:rPr lang="en-US" sz="5400" dirty="0">
                <a:solidFill>
                  <a:srgbClr val="FFFFFF"/>
                </a:solidFill>
              </a:rPr>
              <a:t>Introduction</a:t>
            </a:r>
            <a:endParaRPr lang="en-US" sz="4000" dirty="0">
              <a:solidFill>
                <a:srgbClr val="FFFFFF"/>
              </a:solidFill>
            </a:endParaRP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1057732" y="1248535"/>
            <a:ext cx="10076536" cy="4087357"/>
          </a:xfrm>
        </p:spPr>
        <p:txBody>
          <a:bodyPr anchor="ctr">
            <a:normAutofit/>
          </a:bodyPr>
          <a:lstStyle/>
          <a:p>
            <a:r>
              <a:rPr lang="en-US" sz="3200" dirty="0">
                <a:solidFill>
                  <a:srgbClr val="FFFFFF"/>
                </a:solidFill>
              </a:rPr>
              <a:t>Fundamentals of Networking</a:t>
            </a:r>
          </a:p>
          <a:p>
            <a:r>
              <a:rPr lang="en-US" sz="3200" dirty="0">
                <a:solidFill>
                  <a:srgbClr val="FFFFFF"/>
                </a:solidFill>
              </a:rPr>
              <a:t>Fundaments of Subnetting</a:t>
            </a:r>
          </a:p>
          <a:p>
            <a:r>
              <a:rPr lang="en-US" sz="3200" dirty="0">
                <a:solidFill>
                  <a:srgbClr val="FFFFFF"/>
                </a:solidFill>
              </a:rPr>
              <a:t>Fundamentals of IP Addressing</a:t>
            </a:r>
          </a:p>
          <a:p>
            <a:r>
              <a:rPr lang="en-US" sz="3200" dirty="0">
                <a:solidFill>
                  <a:srgbClr val="FFFFFF"/>
                </a:solidFill>
              </a:rPr>
              <a:t>Connectivity Tests and Basic Network Diagrams</a:t>
            </a:r>
          </a:p>
        </p:txBody>
      </p:sp>
    </p:spTree>
    <p:extLst>
      <p:ext uri="{BB962C8B-B14F-4D97-AF65-F5344CB8AC3E}">
        <p14:creationId xmlns:p14="http://schemas.microsoft.com/office/powerpoint/2010/main" val="266672757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1456791" y="-114480"/>
            <a:ext cx="2401025" cy="338749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3500" kern="1200" dirty="0">
                <a:solidFill>
                  <a:srgbClr val="FFFFFF"/>
                </a:solidFill>
                <a:latin typeface="+mj-lt"/>
                <a:ea typeface="+mj-ea"/>
                <a:cs typeface="+mj-cs"/>
              </a:rPr>
              <a:t>SOHO Wireless Network Security</a:t>
            </a:r>
          </a:p>
        </p:txBody>
      </p:sp>
      <p:sp>
        <p:nvSpPr>
          <p:cNvPr id="3" name="Content Placeholder 2"/>
          <p:cNvSpPr>
            <a:spLocks noGrp="1"/>
          </p:cNvSpPr>
          <p:nvPr>
            <p:ph idx="1"/>
          </p:nvPr>
        </p:nvSpPr>
        <p:spPr>
          <a:xfrm>
            <a:off x="5096183" y="1111119"/>
            <a:ext cx="4916510" cy="5546047"/>
          </a:xfrm>
        </p:spPr>
        <p:txBody>
          <a:bodyPr vert="horz" lIns="91440" tIns="45720" rIns="91440" bIns="45720" rtlCol="0" anchor="ctr">
            <a:normAutofit fontScale="92500" lnSpcReduction="20000"/>
          </a:bodyPr>
          <a:lstStyle/>
          <a:p>
            <a:pPr marL="0" indent="0">
              <a:lnSpc>
                <a:spcPct val="90000"/>
              </a:lnSpc>
              <a:spcBef>
                <a:spcPts val="0"/>
              </a:spcBef>
              <a:buNone/>
            </a:pPr>
            <a:r>
              <a:rPr lang="en-US" sz="1400" dirty="0"/>
              <a:t>1. </a:t>
            </a:r>
            <a:r>
              <a:rPr lang="en-US" sz="1400" dirty="0">
                <a:effectLst/>
              </a:rPr>
              <a:t>What wireless security settings are displayed on the Wireless Security page? Which one is recommended by the vendor? Why? </a:t>
            </a:r>
          </a:p>
          <a:p>
            <a:pPr marL="0" indent="0">
              <a:lnSpc>
                <a:spcPct val="90000"/>
              </a:lnSpc>
              <a:spcBef>
                <a:spcPts val="0"/>
              </a:spcBef>
              <a:buNone/>
            </a:pPr>
            <a:r>
              <a:rPr lang="en-US" sz="1400" b="1" dirty="0"/>
              <a:t>Answer:</a:t>
            </a:r>
          </a:p>
          <a:p>
            <a:pPr marL="0" indent="0">
              <a:lnSpc>
                <a:spcPct val="90000"/>
              </a:lnSpc>
              <a:spcBef>
                <a:spcPts val="0"/>
              </a:spcBef>
              <a:buNone/>
            </a:pPr>
            <a:r>
              <a:rPr lang="en-US" sz="1400" b="1" dirty="0"/>
              <a:t>Security methods </a:t>
            </a:r>
          </a:p>
          <a:p>
            <a:pPr marL="0" indent="0">
              <a:lnSpc>
                <a:spcPct val="90000"/>
              </a:lnSpc>
              <a:spcBef>
                <a:spcPts val="0"/>
              </a:spcBef>
              <a:buNone/>
            </a:pPr>
            <a:r>
              <a:rPr lang="en-US" sz="1400" b="1" dirty="0"/>
              <a:t>(WPA/WPA2 – Personal or Enterprise, or WEP)</a:t>
            </a:r>
          </a:p>
          <a:p>
            <a:pPr marL="0" indent="0">
              <a:lnSpc>
                <a:spcPct val="90000"/>
              </a:lnSpc>
              <a:spcBef>
                <a:spcPts val="0"/>
              </a:spcBef>
              <a:buNone/>
            </a:pPr>
            <a:r>
              <a:rPr lang="en-US" sz="1400" b="1" dirty="0"/>
              <a:t>Vendor recommends WPA2-PSK AES, since WEP is weaker.</a:t>
            </a:r>
          </a:p>
          <a:p>
            <a:pPr marL="0" indent="0">
              <a:lnSpc>
                <a:spcPct val="90000"/>
              </a:lnSpc>
              <a:spcBef>
                <a:spcPts val="0"/>
              </a:spcBef>
              <a:buNone/>
            </a:pPr>
            <a:endParaRPr lang="en-US" sz="1400" dirty="0"/>
          </a:p>
          <a:p>
            <a:pPr marL="0" indent="0">
              <a:lnSpc>
                <a:spcPct val="90000"/>
              </a:lnSpc>
              <a:spcBef>
                <a:spcPts val="0"/>
              </a:spcBef>
              <a:buNone/>
            </a:pPr>
            <a:endParaRPr lang="en-US" sz="1400" dirty="0">
              <a:effectLst/>
            </a:endParaRPr>
          </a:p>
          <a:p>
            <a:pPr marL="0" indent="0">
              <a:lnSpc>
                <a:spcPct val="90000"/>
              </a:lnSpc>
              <a:spcBef>
                <a:spcPts val="0"/>
              </a:spcBef>
              <a:buNone/>
            </a:pPr>
            <a:r>
              <a:rPr lang="en-US" sz="1400" dirty="0">
                <a:effectLst/>
              </a:rPr>
              <a:t>2. Among the configurations you explored in this module, which one is a true security function? Why?</a:t>
            </a:r>
          </a:p>
          <a:p>
            <a:pPr marL="0" indent="0">
              <a:lnSpc>
                <a:spcPct val="90000"/>
              </a:lnSpc>
              <a:spcBef>
                <a:spcPts val="0"/>
              </a:spcBef>
              <a:buNone/>
            </a:pPr>
            <a:r>
              <a:rPr lang="en-US" sz="1400" b="1" dirty="0">
                <a:effectLst/>
              </a:rPr>
              <a:t>Answer:</a:t>
            </a:r>
            <a:endParaRPr lang="en-US" sz="1400" dirty="0"/>
          </a:p>
          <a:p>
            <a:pPr marL="0" indent="0">
              <a:lnSpc>
                <a:spcPct val="90000"/>
              </a:lnSpc>
              <a:spcBef>
                <a:spcPts val="0"/>
              </a:spcBef>
              <a:buNone/>
            </a:pPr>
            <a:r>
              <a:rPr lang="en-US" sz="1400" b="1" dirty="0" err="1">
                <a:effectLst/>
              </a:rPr>
              <a:t>WiFi</a:t>
            </a:r>
            <a:r>
              <a:rPr lang="en-US" sz="1400" b="1" dirty="0">
                <a:effectLst/>
              </a:rPr>
              <a:t> Security is a security function that allows data to be encrypted with  WPA or WPA2. Without this, then the data is at risk of being captured.</a:t>
            </a:r>
          </a:p>
          <a:p>
            <a:pPr marL="0" indent="0">
              <a:lnSpc>
                <a:spcPct val="90000"/>
              </a:lnSpc>
              <a:spcBef>
                <a:spcPts val="0"/>
              </a:spcBef>
              <a:buNone/>
            </a:pPr>
            <a:endParaRPr lang="en-US" sz="1400" dirty="0"/>
          </a:p>
          <a:p>
            <a:pPr marL="0" indent="0">
              <a:lnSpc>
                <a:spcPct val="90000"/>
              </a:lnSpc>
              <a:spcBef>
                <a:spcPts val="0"/>
              </a:spcBef>
              <a:buNone/>
            </a:pPr>
            <a:endParaRPr lang="en-US" sz="1400" dirty="0">
              <a:effectLst/>
            </a:endParaRPr>
          </a:p>
          <a:p>
            <a:pPr marL="0" indent="0">
              <a:lnSpc>
                <a:spcPct val="90000"/>
              </a:lnSpc>
              <a:spcBef>
                <a:spcPts val="0"/>
              </a:spcBef>
              <a:buNone/>
            </a:pPr>
            <a:endParaRPr lang="en-US" sz="1400" dirty="0">
              <a:effectLst/>
            </a:endParaRPr>
          </a:p>
          <a:p>
            <a:pPr marL="0" indent="0">
              <a:lnSpc>
                <a:spcPct val="90000"/>
              </a:lnSpc>
              <a:spcBef>
                <a:spcPts val="0"/>
              </a:spcBef>
              <a:buNone/>
            </a:pPr>
            <a:r>
              <a:rPr lang="en-US" sz="1400" dirty="0"/>
              <a:t>3. What would you do to protect your wireless network at home? Why?</a:t>
            </a:r>
          </a:p>
          <a:p>
            <a:pPr marL="0" indent="0">
              <a:lnSpc>
                <a:spcPct val="90000"/>
              </a:lnSpc>
              <a:spcBef>
                <a:spcPts val="0"/>
              </a:spcBef>
              <a:buNone/>
            </a:pPr>
            <a:r>
              <a:rPr lang="en-US" sz="1400" b="1" dirty="0"/>
              <a:t>Answer:</a:t>
            </a:r>
            <a:endParaRPr lang="en-US" sz="1400" dirty="0"/>
          </a:p>
          <a:p>
            <a:pPr marL="114300" indent="0">
              <a:lnSpc>
                <a:spcPct val="90000"/>
              </a:lnSpc>
              <a:buNone/>
            </a:pPr>
            <a:r>
              <a:rPr lang="en-US" sz="1400" b="1" dirty="0"/>
              <a:t>Use a strong password and periodically monitor unauthorized connections to the router. The current router sends notification to my phone when a new connection is made to my network.</a:t>
            </a:r>
          </a:p>
          <a:p>
            <a:pPr indent="-228600">
              <a:lnSpc>
                <a:spcPct val="90000"/>
              </a:lnSpc>
            </a:pPr>
            <a:endParaRPr lang="en-US" sz="1400" dirty="0"/>
          </a:p>
          <a:p>
            <a:pPr indent="-228600">
              <a:lnSpc>
                <a:spcPct val="90000"/>
              </a:lnSpc>
            </a:pPr>
            <a:endParaRPr lang="en-US" sz="1400" dirty="0"/>
          </a:p>
          <a:p>
            <a:pPr indent="-228600">
              <a:lnSpc>
                <a:spcPct val="90000"/>
              </a:lnSpc>
            </a:pPr>
            <a:endParaRPr lang="en-US" sz="1400" dirty="0"/>
          </a:p>
        </p:txBody>
      </p:sp>
    </p:spTree>
    <p:extLst>
      <p:ext uri="{BB962C8B-B14F-4D97-AF65-F5344CB8AC3E}">
        <p14:creationId xmlns:p14="http://schemas.microsoft.com/office/powerpoint/2010/main" val="1895534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236944" y="257993"/>
            <a:ext cx="9718111" cy="1576446"/>
          </a:xfrm>
        </p:spPr>
        <p:txBody>
          <a:bodyPr anchor="ctr">
            <a:normAutofit/>
          </a:bodyPr>
          <a:lstStyle/>
          <a:p>
            <a:pPr algn="ctr"/>
            <a:r>
              <a:rPr lang="en-US" sz="5400" dirty="0">
                <a:solidFill>
                  <a:srgbClr val="FFFFFF"/>
                </a:solidFill>
              </a:rPr>
              <a:t>What I Learned</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838200" y="1723163"/>
            <a:ext cx="10515600" cy="3658669"/>
          </a:xfrm>
        </p:spPr>
        <p:txBody>
          <a:bodyPr>
            <a:normAutofit/>
          </a:bodyPr>
          <a:lstStyle/>
          <a:p>
            <a:r>
              <a:rPr lang="en-US" sz="3600" dirty="0"/>
              <a:t>Networking principles.</a:t>
            </a:r>
          </a:p>
          <a:p>
            <a:r>
              <a:rPr lang="en-US" sz="3600" dirty="0"/>
              <a:t>IP and subnetting fundamentals</a:t>
            </a:r>
          </a:p>
          <a:p>
            <a:r>
              <a:rPr lang="en-US" sz="3600" dirty="0"/>
              <a:t>Linux configuration capabilities</a:t>
            </a:r>
          </a:p>
          <a:p>
            <a:r>
              <a:rPr lang="en-US" sz="3600" dirty="0"/>
              <a:t>Network diagram and design</a:t>
            </a:r>
          </a:p>
        </p:txBody>
      </p:sp>
    </p:spTree>
    <p:extLst>
      <p:ext uri="{BB962C8B-B14F-4D97-AF65-F5344CB8AC3E}">
        <p14:creationId xmlns:p14="http://schemas.microsoft.com/office/powerpoint/2010/main" val="137043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236944" y="87607"/>
            <a:ext cx="9718111" cy="1576446"/>
          </a:xfrm>
        </p:spPr>
        <p:txBody>
          <a:bodyPr anchor="ctr">
            <a:normAutofit/>
          </a:bodyPr>
          <a:lstStyle/>
          <a:p>
            <a:pPr algn="ctr"/>
            <a:r>
              <a:rPr lang="en-US" sz="5400" dirty="0">
                <a:solidFill>
                  <a:srgbClr val="FFFFFF"/>
                </a:solidFill>
              </a:rPr>
              <a:t>Conclusion</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838200" y="1664053"/>
            <a:ext cx="10515600" cy="3428083"/>
          </a:xfrm>
        </p:spPr>
        <p:txBody>
          <a:bodyPr>
            <a:normAutofit/>
          </a:bodyPr>
          <a:lstStyle/>
          <a:p>
            <a:r>
              <a:rPr lang="en-US" sz="2800" dirty="0"/>
              <a:t>Proper knowledge of networking is crucial to all IT work.</a:t>
            </a:r>
          </a:p>
          <a:p>
            <a:r>
              <a:rPr lang="en-US" sz="2800" dirty="0"/>
              <a:t>Networking fundamentals is a requirement in most IT sectors.</a:t>
            </a:r>
          </a:p>
          <a:p>
            <a:r>
              <a:rPr lang="en-US" sz="2800" dirty="0"/>
              <a:t>Networking can be applied in Linux, Mac or Windows Operating Systems with ease.</a:t>
            </a:r>
          </a:p>
        </p:txBody>
      </p:sp>
    </p:spTree>
    <p:extLst>
      <p:ext uri="{BB962C8B-B14F-4D97-AF65-F5344CB8AC3E}">
        <p14:creationId xmlns:p14="http://schemas.microsoft.com/office/powerpoint/2010/main" val="108763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52117" y="2259279"/>
            <a:ext cx="9078628" cy="860620"/>
          </a:xfrm>
        </p:spPr>
        <p:txBody>
          <a:bodyPr anchor="ctr">
            <a:normAutofit lnSpcReduction="10000"/>
          </a:bodyPr>
          <a:lstStyle/>
          <a:p>
            <a:r>
              <a:rPr lang="en-US" sz="5400" dirty="0">
                <a:solidFill>
                  <a:srgbClr val="FFFFFF"/>
                </a:solidFill>
              </a:rPr>
              <a:t>IPv4 Addressing</a:t>
            </a:r>
          </a:p>
        </p:txBody>
      </p:sp>
    </p:spTree>
    <p:extLst>
      <p:ext uri="{BB962C8B-B14F-4D97-AF65-F5344CB8AC3E}">
        <p14:creationId xmlns:p14="http://schemas.microsoft.com/office/powerpoint/2010/main" val="215814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1560828" y="318348"/>
            <a:ext cx="5816515" cy="23627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5400" kern="1200" dirty="0">
                <a:solidFill>
                  <a:srgbClr val="FFFFFF"/>
                </a:solidFill>
                <a:latin typeface="+mj-lt"/>
                <a:ea typeface="+mj-ea"/>
                <a:cs typeface="+mj-cs"/>
              </a:rPr>
              <a:t>Preparation</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627821" y="1156001"/>
            <a:ext cx="5136536" cy="248488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700" dirty="0"/>
              <a:t>This screenshot should include the terminal window that shows the default gateway IP address. </a:t>
            </a:r>
          </a:p>
        </p:txBody>
      </p:sp>
      <p:pic>
        <p:nvPicPr>
          <p:cNvPr id="4" name="Picture 3" descr="Text&#10;&#10;Description automatically generated">
            <a:extLst>
              <a:ext uri="{FF2B5EF4-FFF2-40B4-BE49-F238E27FC236}">
                <a16:creationId xmlns:a16="http://schemas.microsoft.com/office/drawing/2014/main" id="{C810F17A-6F5F-CA05-8A51-B2F78E4CA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612" y="3429496"/>
            <a:ext cx="8224166" cy="1151382"/>
          </a:xfrm>
          <a:prstGeom prst="rect">
            <a:avLst/>
          </a:prstGeom>
        </p:spPr>
      </p:pic>
    </p:spTree>
    <p:extLst>
      <p:ext uri="{BB962C8B-B14F-4D97-AF65-F5344CB8AC3E}">
        <p14:creationId xmlns:p14="http://schemas.microsoft.com/office/powerpoint/2010/main" val="177147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621435" y="670267"/>
            <a:ext cx="3959441" cy="1637928"/>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5400" kern="1200" dirty="0">
                <a:solidFill>
                  <a:srgbClr val="FFFFFF"/>
                </a:solidFill>
                <a:latin typeface="+mj-lt"/>
                <a:ea typeface="+mj-ea"/>
                <a:cs typeface="+mj-cs"/>
              </a:rPr>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056443" y="2414727"/>
            <a:ext cx="3302493" cy="228156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700" dirty="0"/>
              <a:t>This screenshot should include the </a:t>
            </a:r>
            <a:r>
              <a:rPr lang="en-US" sz="1700" i="1" dirty="0"/>
              <a:t>Interfaces</a:t>
            </a:r>
            <a:r>
              <a:rPr lang="en-US" sz="1700" dirty="0"/>
              <a:t> page that shows the new IPv4 address on the LAN interface. </a:t>
            </a:r>
          </a:p>
        </p:txBody>
      </p:sp>
      <p:pic>
        <p:nvPicPr>
          <p:cNvPr id="10" name="Picture 9" descr="Text&#10;&#10;Description automatically generated">
            <a:extLst>
              <a:ext uri="{FF2B5EF4-FFF2-40B4-BE49-F238E27FC236}">
                <a16:creationId xmlns:a16="http://schemas.microsoft.com/office/drawing/2014/main" id="{72DA4372-99CD-33CD-CA07-26A9EFB8F867}"/>
              </a:ext>
            </a:extLst>
          </p:cNvPr>
          <p:cNvPicPr>
            <a:picLocks noChangeAspect="1"/>
          </p:cNvPicPr>
          <p:nvPr/>
        </p:nvPicPr>
        <p:blipFill rotWithShape="1">
          <a:blip r:embed="rId2">
            <a:extLst>
              <a:ext uri="{28A0092B-C50C-407E-A947-70E740481C1C}">
                <a14:useLocalDpi xmlns:a14="http://schemas.microsoft.com/office/drawing/2010/main" val="0"/>
              </a:ext>
            </a:extLst>
          </a:blip>
          <a:srcRect t="14552"/>
          <a:stretch/>
        </p:blipFill>
        <p:spPr>
          <a:xfrm>
            <a:off x="4774257" y="541749"/>
            <a:ext cx="5734850" cy="3736324"/>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C91C57FB-1D54-AD45-DB4B-5A02FB14B0C6}"/>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b="17128"/>
          <a:stretch/>
        </p:blipFill>
        <p:spPr>
          <a:xfrm>
            <a:off x="4774257" y="4356017"/>
            <a:ext cx="5611008" cy="1371601"/>
          </a:xfrm>
          <a:prstGeom prst="rect">
            <a:avLst/>
          </a:prstGeom>
        </p:spPr>
      </p:pic>
    </p:spTree>
    <p:extLst>
      <p:ext uri="{BB962C8B-B14F-4D97-AF65-F5344CB8AC3E}">
        <p14:creationId xmlns:p14="http://schemas.microsoft.com/office/powerpoint/2010/main" val="297432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5925" y="818985"/>
            <a:ext cx="5036024" cy="3178689"/>
          </a:xfrm>
        </p:spPr>
        <p:txBody>
          <a:bodyPr>
            <a:normAutofit fontScale="90000"/>
          </a:bodyPr>
          <a:lstStyle/>
          <a:p>
            <a:pPr algn="l">
              <a:lnSpc>
                <a:spcPct val="90000"/>
              </a:lnSpc>
            </a:pPr>
            <a:br>
              <a:rPr lang="en-US" sz="2900" dirty="0">
                <a:solidFill>
                  <a:srgbClr val="FFFFFF"/>
                </a:solidFill>
              </a:rPr>
            </a:br>
            <a:br>
              <a:rPr lang="en-US" sz="5400" dirty="0">
                <a:solidFill>
                  <a:srgbClr val="FFFFFF"/>
                </a:solidFill>
              </a:rPr>
            </a:br>
            <a:r>
              <a:rPr lang="en-US" sz="5400" dirty="0">
                <a:solidFill>
                  <a:srgbClr val="FFFFFF"/>
                </a:solidFill>
              </a:rPr>
              <a:t>Connectivity Testing</a:t>
            </a:r>
            <a:br>
              <a:rPr lang="en-US" sz="2900" dirty="0">
                <a:solidFill>
                  <a:srgbClr val="FFFFFF"/>
                </a:solidFill>
              </a:rPr>
            </a:br>
            <a:br>
              <a:rPr lang="en-US" sz="2900" dirty="0">
                <a:solidFill>
                  <a:srgbClr val="FFFFFF"/>
                </a:solidFill>
              </a:rPr>
            </a:br>
            <a:endParaRPr lang="en-US" sz="2900" dirty="0">
              <a:solidFill>
                <a:srgbClr val="FFFFFF"/>
              </a:solidFill>
            </a:endParaRPr>
          </a:p>
        </p:txBody>
      </p:sp>
    </p:spTree>
    <p:extLst>
      <p:ext uri="{BB962C8B-B14F-4D97-AF65-F5344CB8AC3E}">
        <p14:creationId xmlns:p14="http://schemas.microsoft.com/office/powerpoint/2010/main" val="136047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905522" y="806825"/>
            <a:ext cx="3647430" cy="2238216"/>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1000"/>
              </a:spcBef>
            </a:pPr>
            <a:r>
              <a:rPr lang="en-US" sz="5400" kern="1200" dirty="0">
                <a:solidFill>
                  <a:srgbClr val="FFFFFF"/>
                </a:solidFill>
                <a:ea typeface="+mn-ea"/>
                <a:cs typeface="+mn-cs"/>
              </a:rPr>
              <a:t>Dynamic IP Address Assignment</a:t>
            </a:r>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7C9D41EA-2A8B-FCC4-49D7-8CCFFD4A3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2" y="552811"/>
            <a:ext cx="6115048" cy="5839870"/>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106750" y="3227354"/>
            <a:ext cx="2293398"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IPv4 address of the </a:t>
            </a:r>
            <a:r>
              <a:rPr lang="en-US" sz="1600" i="1" dirty="0"/>
              <a:t>Computer 1</a:t>
            </a:r>
            <a:r>
              <a:rPr lang="en-US" sz="1600" dirty="0"/>
              <a:t> VM.</a:t>
            </a:r>
          </a:p>
        </p:txBody>
      </p:sp>
    </p:spTree>
    <p:extLst>
      <p:ext uri="{BB962C8B-B14F-4D97-AF65-F5344CB8AC3E}">
        <p14:creationId xmlns:p14="http://schemas.microsoft.com/office/powerpoint/2010/main" val="378367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541538" y="591050"/>
            <a:ext cx="3763292" cy="2693688"/>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1000"/>
              </a:spcBef>
            </a:pPr>
            <a:r>
              <a:rPr lang="en-US" sz="5400" dirty="0">
                <a:solidFill>
                  <a:srgbClr val="FFFFFF"/>
                </a:solidFill>
              </a:rPr>
              <a:t>Dynamic IP Address Assignment</a:t>
            </a:r>
          </a:p>
        </p:txBody>
      </p:sp>
      <p:pic>
        <p:nvPicPr>
          <p:cNvPr id="8" name="Picture 7" descr="Graphical user interface, text, application&#10;&#10;Description automatically generated">
            <a:extLst>
              <a:ext uri="{FF2B5EF4-FFF2-40B4-BE49-F238E27FC236}">
                <a16:creationId xmlns:a16="http://schemas.microsoft.com/office/drawing/2014/main" id="{6A07A851-B82E-B8DE-29D2-F71642D2C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2" y="496200"/>
            <a:ext cx="6115048" cy="5870443"/>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972917" y="3429000"/>
            <a:ext cx="2711315"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IPv4 address of the </a:t>
            </a:r>
            <a:r>
              <a:rPr lang="en-US" sz="1600" i="1" dirty="0"/>
              <a:t>Computer 2</a:t>
            </a:r>
            <a:r>
              <a:rPr lang="en-US" sz="1600" dirty="0"/>
              <a:t> VM.</a:t>
            </a:r>
          </a:p>
        </p:txBody>
      </p:sp>
    </p:spTree>
    <p:extLst>
      <p:ext uri="{BB962C8B-B14F-4D97-AF65-F5344CB8AC3E}">
        <p14:creationId xmlns:p14="http://schemas.microsoft.com/office/powerpoint/2010/main" val="336828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541538" y="586856"/>
            <a:ext cx="3649464" cy="256471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5400" kern="1200" dirty="0">
                <a:solidFill>
                  <a:srgbClr val="FFFFFF"/>
                </a:solidFill>
                <a:latin typeface="+mj-lt"/>
                <a:ea typeface="+mj-ea"/>
                <a:cs typeface="+mj-cs"/>
              </a:rPr>
              <a:t>Connectivity </a:t>
            </a:r>
          </a:p>
          <a:p>
            <a:pPr algn="r">
              <a:lnSpc>
                <a:spcPct val="90000"/>
              </a:lnSpc>
              <a:spcAft>
                <a:spcPts val="600"/>
              </a:spcAft>
            </a:pPr>
            <a:r>
              <a:rPr lang="en-US" sz="5400" kern="1200" dirty="0">
                <a:solidFill>
                  <a:srgbClr val="FFFFFF"/>
                </a:solidFill>
                <a:latin typeface="+mj-lt"/>
                <a:ea typeface="+mj-ea"/>
                <a:cs typeface="+mj-cs"/>
              </a:rPr>
              <a:t>Test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074198" y="2991775"/>
            <a:ext cx="3053919" cy="1837677"/>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700" dirty="0"/>
              <a:t>This screenshot should show the connectivity tests between the </a:t>
            </a:r>
            <a:r>
              <a:rPr lang="en-US" sz="1700" i="1" dirty="0"/>
              <a:t>Computer 1</a:t>
            </a:r>
            <a:r>
              <a:rPr lang="en-US" sz="1700" dirty="0"/>
              <a:t> VM and the other two devices (i.e., the </a:t>
            </a:r>
            <a:r>
              <a:rPr lang="en-US" sz="1700" i="1" dirty="0"/>
              <a:t>SOHO Router </a:t>
            </a:r>
            <a:r>
              <a:rPr lang="en-US" sz="1700" dirty="0"/>
              <a:t>VM and </a:t>
            </a:r>
            <a:r>
              <a:rPr lang="en-US" sz="1700" i="1" dirty="0"/>
              <a:t>Computer 2</a:t>
            </a:r>
            <a:r>
              <a:rPr lang="en-US" sz="1700" dirty="0"/>
              <a:t> VM).</a:t>
            </a:r>
          </a:p>
        </p:txBody>
      </p:sp>
      <p:pic>
        <p:nvPicPr>
          <p:cNvPr id="4" name="Picture 3" descr="Graphical user interface, text&#10;&#10;Description automatically generated">
            <a:extLst>
              <a:ext uri="{FF2B5EF4-FFF2-40B4-BE49-F238E27FC236}">
                <a16:creationId xmlns:a16="http://schemas.microsoft.com/office/drawing/2014/main" id="{DEE839C4-6AFF-BEAB-8239-14F04DBEB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158" y="477538"/>
            <a:ext cx="6134842" cy="6009661"/>
          </a:xfrm>
          <a:prstGeom prst="rect">
            <a:avLst/>
          </a:prstGeom>
        </p:spPr>
      </p:pic>
    </p:spTree>
    <p:extLst>
      <p:ext uri="{BB962C8B-B14F-4D97-AF65-F5344CB8AC3E}">
        <p14:creationId xmlns:p14="http://schemas.microsoft.com/office/powerpoint/2010/main" val="1414323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3" ma:contentTypeDescription="Create a new document." ma:contentTypeScope="" ma:versionID="405fbacda404f3661f41405c2d23432b">
  <xsd:schema xmlns:xsd="http://www.w3.org/2001/XMLSchema" xmlns:xs="http://www.w3.org/2001/XMLSchema" xmlns:p="http://schemas.microsoft.com/office/2006/metadata/properties" xmlns:ns2="b8820432-3450-4e09-b17f-565094e588be" xmlns:ns3="b7b956fb-0613-46b7-a92d-14c47de7bd00" targetNamespace="http://schemas.microsoft.com/office/2006/metadata/properties" ma:root="true" ma:fieldsID="6eb31255b3e73debb3c9a025dfec9584" ns2:_="" ns3:_="">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b8820432-3450-4e09-b17f-565094e588be" xsi:nil="true"/>
  </documentManagement>
</p:properties>
</file>

<file path=customXml/itemProps1.xml><?xml version="1.0" encoding="utf-8"?>
<ds:datastoreItem xmlns:ds="http://schemas.openxmlformats.org/officeDocument/2006/customXml" ds:itemID="{1FCA1992-992F-4046-AD35-76E070260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50A56C-6408-495D-B136-465C7A3ED218}">
  <ds:schemaRefs>
    <ds:schemaRef ds:uri="http://schemas.microsoft.com/sharepoint/v3/contenttype/forms"/>
  </ds:schemaRefs>
</ds:datastoreItem>
</file>

<file path=customXml/itemProps3.xml><?xml version="1.0" encoding="utf-8"?>
<ds:datastoreItem xmlns:ds="http://schemas.openxmlformats.org/officeDocument/2006/customXml" ds:itemID="{96CFF4E1-BE83-4193-A644-9AFC44A97A03}">
  <ds:schemaRefs>
    <ds:schemaRef ds:uri="http://schemas.openxmlformats.org/package/2006/metadata/core-properties"/>
    <ds:schemaRef ds:uri="b8820432-3450-4e09-b17f-565094e588be"/>
    <ds:schemaRef ds:uri="http://purl.org/dc/dcmitype/"/>
    <ds:schemaRef ds:uri="http://schemas.microsoft.com/office/2006/documentManagement/types"/>
    <ds:schemaRef ds:uri="http://schemas.microsoft.com/office/2006/metadata/properties"/>
    <ds:schemaRef ds:uri="b7b956fb-0613-46b7-a92d-14c47de7bd00"/>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{A54C848E-8C2C-F846-A54C-1EA5FD836C2F}tf10001058</Template>
  <TotalTime>906</TotalTime>
  <Words>822</Words>
  <Application>Microsoft Office PowerPoint</Application>
  <PresentationFormat>Widescreen</PresentationFormat>
  <Paragraphs>99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Celestial</vt:lpstr>
      <vt:lpstr>NETW191 Information technology and networking</vt:lpstr>
      <vt:lpstr>Introduction</vt:lpstr>
      <vt:lpstr>PowerPoint Presentation</vt:lpstr>
      <vt:lpstr>PowerPoint Presentation</vt:lpstr>
      <vt:lpstr>PowerPoint Presentation</vt:lpstr>
      <vt:lpstr>  Connectivity Testing  </vt:lpstr>
      <vt:lpstr>PowerPoint Presentation</vt:lpstr>
      <vt:lpstr>PowerPoint Presentation</vt:lpstr>
      <vt:lpstr>PowerPoint Presentation</vt:lpstr>
      <vt:lpstr>PowerPoint Presentation</vt:lpstr>
      <vt:lpstr>   IP Subnetting and Loopback Interfaces </vt:lpstr>
      <vt:lpstr>PowerPoint Presentation</vt:lpstr>
      <vt:lpstr>PowerPoint Presentation</vt:lpstr>
      <vt:lpstr>PowerPoint Presentation</vt:lpstr>
      <vt:lpstr> Visio Network Diagram</vt:lpstr>
      <vt:lpstr>PowerPoint Presentation</vt:lpstr>
      <vt:lpstr>PowerPoint Presentation</vt:lpstr>
      <vt:lpstr>  SOHO Wireless Network Security  </vt:lpstr>
      <vt:lpstr>PowerPoint Presentation</vt:lpstr>
      <vt:lpstr>PowerPoint Presentation</vt:lpstr>
      <vt:lpstr>What I Learned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Sovann, Vouthanack</cp:lastModifiedBy>
  <cp:revision>51</cp:revision>
  <dcterms:created xsi:type="dcterms:W3CDTF">2018-12-20T22:43:36Z</dcterms:created>
  <dcterms:modified xsi:type="dcterms:W3CDTF">2022-06-22T01:10:44Z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